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34"/>
  </p:notesMasterIdLst>
  <p:sldIdLst>
    <p:sldId id="256" r:id="rId3"/>
    <p:sldId id="311" r:id="rId4"/>
    <p:sldId id="278" r:id="rId5"/>
    <p:sldId id="279" r:id="rId6"/>
    <p:sldId id="280" r:id="rId7"/>
    <p:sldId id="281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14" r:id="rId17"/>
    <p:sldId id="307" r:id="rId18"/>
    <p:sldId id="308" r:id="rId19"/>
    <p:sldId id="309" r:id="rId20"/>
    <p:sldId id="282" r:id="rId21"/>
    <p:sldId id="313" r:id="rId22"/>
    <p:sldId id="285" r:id="rId23"/>
    <p:sldId id="286" r:id="rId24"/>
    <p:sldId id="292" r:id="rId25"/>
    <p:sldId id="293" r:id="rId26"/>
    <p:sldId id="295" r:id="rId27"/>
    <p:sldId id="290" r:id="rId28"/>
    <p:sldId id="291" r:id="rId29"/>
    <p:sldId id="312" r:id="rId30"/>
    <p:sldId id="287" r:id="rId31"/>
    <p:sldId id="288" r:id="rId32"/>
    <p:sldId id="289" r:id="rId33"/>
  </p:sldIdLst>
  <p:sldSz cx="13004800" cy="97536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5pPr>
    <a:lvl6pPr marL="2286000" algn="l" defTabSz="914400" rtl="0" eaLnBrk="1" latinLnBrk="0" hangingPunct="1"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6pPr>
    <a:lvl7pPr marL="2743200" algn="l" defTabSz="914400" rtl="0" eaLnBrk="1" latinLnBrk="0" hangingPunct="1"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7pPr>
    <a:lvl8pPr marL="3200400" algn="l" defTabSz="914400" rtl="0" eaLnBrk="1" latinLnBrk="0" hangingPunct="1"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8pPr>
    <a:lvl9pPr marL="3657600" algn="l" defTabSz="914400" rtl="0" eaLnBrk="1" latinLnBrk="0" hangingPunct="1">
      <a:defRPr sz="1200" kern="1200">
        <a:solidFill>
          <a:srgbClr val="000000"/>
        </a:solidFill>
        <a:latin typeface="Gill Sans" pitchFamily="1" charset="0"/>
        <a:ea typeface="ヒラギノ角ゴ Pro W3" pitchFamily="1" charset="-128"/>
        <a:cs typeface="+mn-cs"/>
        <a:sym typeface="Gill Sans" pitchFamily="1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275"/>
    <p:restoredTop sz="94545"/>
  </p:normalViewPr>
  <p:slideViewPr>
    <p:cSldViewPr>
      <p:cViewPr varScale="1">
        <p:scale>
          <a:sx n="78" d="100"/>
          <a:sy n="78" d="100"/>
        </p:scale>
        <p:origin x="804" y="102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0ED6B855-61F1-4A19-A189-A6D39B661ED4}"/>
    <pc:docChg chg="addSld modSld sldOrd">
      <pc:chgData name="" userId="" providerId="" clId="Web-{0ED6B855-61F1-4A19-A189-A6D39B661ED4}" dt="2018-02-08T03:35:06.558" v="54"/>
      <pc:docMkLst>
        <pc:docMk/>
      </pc:docMkLst>
      <pc:sldChg chg="modSp">
        <pc:chgData name="" userId="" providerId="" clId="Web-{0ED6B855-61F1-4A19-A189-A6D39B661ED4}" dt="2018-02-08T03:30:36.604" v="22"/>
        <pc:sldMkLst>
          <pc:docMk/>
          <pc:sldMk cId="0" sldId="263"/>
        </pc:sldMkLst>
        <pc:spChg chg="mod">
          <ac:chgData name="" userId="" providerId="" clId="Web-{0ED6B855-61F1-4A19-A189-A6D39B661ED4}" dt="2018-02-08T03:30:36.604" v="22"/>
          <ac:spMkLst>
            <pc:docMk/>
            <pc:sldMk cId="0" sldId="263"/>
            <ac:spMk id="6" creationId="{ABF8D59D-6793-4A47-9FA0-3E3D2A73AA2D}"/>
          </ac:spMkLst>
        </pc:spChg>
        <pc:spChg chg="mod">
          <ac:chgData name="" userId="" providerId="" clId="Web-{0ED6B855-61F1-4A19-A189-A6D39B661ED4}" dt="2018-02-08T03:30:29.307" v="21"/>
          <ac:spMkLst>
            <pc:docMk/>
            <pc:sldMk cId="0" sldId="263"/>
            <ac:spMk id="12" creationId="{6FF0D4F7-C751-4B3B-A6F3-5CA8E206CD87}"/>
          </ac:spMkLst>
        </pc:spChg>
        <pc:picChg chg="mod">
          <ac:chgData name="" userId="" providerId="" clId="Web-{0ED6B855-61F1-4A19-A189-A6D39B661ED4}" dt="2018-02-08T03:30:20.619" v="19"/>
          <ac:picMkLst>
            <pc:docMk/>
            <pc:sldMk cId="0" sldId="263"/>
            <ac:picMk id="6153" creationId="{720429D3-7CF4-4A88-8712-8EDE71209EA8}"/>
          </ac:picMkLst>
        </pc:picChg>
      </pc:sldChg>
      <pc:sldChg chg="modSp">
        <pc:chgData name="" userId="" providerId="" clId="Web-{0ED6B855-61F1-4A19-A189-A6D39B661ED4}" dt="2018-02-08T03:31:14.213" v="29"/>
        <pc:sldMkLst>
          <pc:docMk/>
          <pc:sldMk cId="0" sldId="265"/>
        </pc:sldMkLst>
        <pc:spChg chg="mod">
          <ac:chgData name="" userId="" providerId="" clId="Web-{0ED6B855-61F1-4A19-A189-A6D39B661ED4}" dt="2018-02-08T03:31:14.213" v="29"/>
          <ac:spMkLst>
            <pc:docMk/>
            <pc:sldMk cId="0" sldId="265"/>
            <ac:spMk id="12" creationId="{C9D71FA9-C508-4026-A2D2-F79B39D21C43}"/>
          </ac:spMkLst>
        </pc:spChg>
        <pc:spChg chg="mod">
          <ac:chgData name="" userId="" providerId="" clId="Web-{0ED6B855-61F1-4A19-A189-A6D39B661ED4}" dt="2018-02-08T03:30:54.057" v="25"/>
          <ac:spMkLst>
            <pc:docMk/>
            <pc:sldMk cId="0" sldId="265"/>
            <ac:spMk id="8199" creationId="{9A36092B-F48E-4DF3-B7B3-24CF0A549E9A}"/>
          </ac:spMkLst>
        </pc:spChg>
      </pc:sldChg>
      <pc:sldChg chg="addSp delSp modSp add ord replId">
        <pc:chgData name="" userId="" providerId="" clId="Web-{0ED6B855-61F1-4A19-A189-A6D39B661ED4}" dt="2018-02-08T03:35:06.558" v="54"/>
        <pc:sldMkLst>
          <pc:docMk/>
          <pc:sldMk cId="3343790225" sldId="267"/>
        </pc:sldMkLst>
        <pc:spChg chg="mod">
          <ac:chgData name="" userId="" providerId="" clId="Web-{0ED6B855-61F1-4A19-A189-A6D39B661ED4}" dt="2018-02-08T03:31:59.667" v="40"/>
          <ac:spMkLst>
            <pc:docMk/>
            <pc:sldMk cId="3343790225" sldId="267"/>
            <ac:spMk id="7174" creationId="{BC9F4476-751B-475E-AFC1-FDFABE7C6FAD}"/>
          </ac:spMkLst>
        </pc:spChg>
        <pc:picChg chg="del">
          <ac:chgData name="" userId="" providerId="" clId="Web-{0ED6B855-61F1-4A19-A189-A6D39B661ED4}" dt="2018-02-08T03:31:48.057" v="32"/>
          <ac:picMkLst>
            <pc:docMk/>
            <pc:sldMk cId="3343790225" sldId="267"/>
            <ac:picMk id="2" creationId="{8887D3F3-3D7E-45DB-85AD-3172994FFEE6}"/>
          </ac:picMkLst>
        </pc:picChg>
        <pc:picChg chg="add mod">
          <ac:chgData name="" userId="" providerId="" clId="Web-{0ED6B855-61F1-4A19-A189-A6D39B661ED4}" dt="2018-02-08T03:35:06.558" v="54"/>
          <ac:picMkLst>
            <pc:docMk/>
            <pc:sldMk cId="3343790225" sldId="267"/>
            <ac:picMk id="3" creationId="{85AC2D68-5D8C-4F0F-A131-A8EBF55B52C9}"/>
          </ac:picMkLst>
        </pc:picChg>
      </pc:sldChg>
      <pc:sldChg chg="modSp add replId">
        <pc:chgData name="" userId="" providerId="" clId="Web-{0ED6B855-61F1-4A19-A189-A6D39B661ED4}" dt="2018-02-08T03:32:51.870" v="48"/>
        <pc:sldMkLst>
          <pc:docMk/>
          <pc:sldMk cId="4001792596" sldId="268"/>
        </pc:sldMkLst>
        <pc:spChg chg="mod">
          <ac:chgData name="" userId="" providerId="" clId="Web-{0ED6B855-61F1-4A19-A189-A6D39B661ED4}" dt="2018-02-08T03:32:51.870" v="48"/>
          <ac:spMkLst>
            <pc:docMk/>
            <pc:sldMk cId="4001792596" sldId="268"/>
            <ac:spMk id="7174" creationId="{BC9F4476-751B-475E-AFC1-FDFABE7C6F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64C213-BB6C-C74B-8EA2-F05E99DF34F2}" type="datetimeFigureOut">
              <a:rPr lang="en-US" smtClean="0"/>
              <a:t>5/2/2019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1ECC8-A04B-CC4E-BCEC-40420F9D9D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Symptoms of influenza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Fever, headache, muscle pain, fatigue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Cases of flu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200,000 each year in United States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2,905 per 100,000 deaths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979 per 100,000 influenza associated hospitalizations in MT for 2017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79 reported deaths during that year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•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Influenza activity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Starts September or October, peaks between December and March, lasts as late as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ECC8-A04B-CC4E-BCEC-40420F9D9D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961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5"/>
            <a:r>
              <a:rPr lang="en-US" altLang="en-US" sz="2600" dirty="0" smtClean="0"/>
              <a:t>Develop algorithms to forecast from 1 week ahead to 4 weeks ahead</a:t>
            </a:r>
          </a:p>
          <a:p>
            <a:pPr lvl="5"/>
            <a:r>
              <a:rPr lang="en-US" altLang="en-US" sz="2600" dirty="0" smtClean="0"/>
              <a:t>Reduce forecasting error</a:t>
            </a:r>
          </a:p>
          <a:p>
            <a:pPr marL="2286000" marR="0" lvl="5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 dirty="0" smtClean="0"/>
              <a:t>Forecasts, accuracy assessments and plots for forecasts</a:t>
            </a:r>
          </a:p>
          <a:p>
            <a:pPr lvl="5"/>
            <a:endParaRPr lang="en-US" altLang="en-US" sz="26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ECC8-A04B-CC4E-BCEC-40420F9D9DA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955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/>
                        <m:t>K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/>
                        <m:t>Nearest</m:t>
                      </m:r>
                      <m:r>
                        <m:rPr>
                          <m:nor/>
                        </m:rPr>
                        <a:rPr lang="en-US" dirty="0" smtClean="0"/>
                        <m:t> </m:t>
                      </m:r>
                      <m:r>
                        <m:rPr>
                          <m:nor/>
                        </m:rPr>
                        <a:rPr lang="en-US" dirty="0" smtClean="0"/>
                        <m:t>Neighbors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873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K Nearest Neighbors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157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K Nearest Neighbors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23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K Nearest Neighbors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891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K Nearest Neighbors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63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ctr"/>
                <a:r>
                  <a:rPr lang="en-US" dirty="0"/>
                  <a:t>K Nearest Neighbors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𝛼±</a:t>
                </a:r>
                <a:r>
                  <a:rPr lang="en-US" i="0">
                    <a:latin typeface="Cambria Math" panose="02040503050406030204" pitchFamily="18" charset="0"/>
                  </a:rPr>
                  <a:t>sin⁡</a:t>
                </a:r>
                <a:r>
                  <a:rPr lang="el-GR" i="0">
                    <a:latin typeface="Cambria Math" panose="02040503050406030204" pitchFamily="18" charset="0"/>
                  </a:rPr>
                  <a:t>𝛽=2</a:t>
                </a:r>
                <a:r>
                  <a:rPr lang="en-US" i="0">
                    <a:latin typeface="Cambria Math" panose="02040503050406030204" pitchFamily="18" charset="0"/>
                  </a:rPr>
                  <a:t> sin⁡〖1⊘2 (</a:t>
                </a:r>
                <a:r>
                  <a:rPr lang="el-GR" i="0">
                    <a:latin typeface="Cambria Math" panose="02040503050406030204" pitchFamily="18" charset="0"/>
                  </a:rPr>
                  <a:t>𝛼±𝛽)</a:t>
                </a:r>
                <a:r>
                  <a:rPr lang="en-US" i="0">
                    <a:latin typeface="Cambria Math" panose="02040503050406030204" pitchFamily="18" charset="0"/>
                  </a:rPr>
                  <a:t>〗  cos⁡〖1⊘2 (</a:t>
                </a:r>
                <a:r>
                  <a:rPr lang="el-GR" i="0">
                    <a:latin typeface="Cambria Math" panose="02040503050406030204" pitchFamily="18" charset="0"/>
                  </a:rPr>
                  <a:t>𝛼∓𝛽)</a:t>
                </a:r>
                <a:r>
                  <a:rPr lang="en-US" i="0">
                    <a:latin typeface="Cambria Math" panose="02040503050406030204" pitchFamily="18" charset="0"/>
                  </a:rPr>
                  <a:t>〗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E22B15-829C-47A6-8248-1A9750AFDCB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89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ECC8-A04B-CC4E-BCEC-40420F9D9DA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18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1ECC8-A04B-CC4E-BCEC-40420F9D9DA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8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878871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5610692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8600" y="0"/>
            <a:ext cx="2616200" cy="975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70000" y="0"/>
            <a:ext cx="7696200" cy="975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201346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4725" y="3030538"/>
            <a:ext cx="11055350" cy="2090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1038" y="5527675"/>
            <a:ext cx="9102725" cy="24923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956598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7059487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1642758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730500"/>
            <a:ext cx="2673350" cy="7023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83050" y="2730500"/>
            <a:ext cx="2673350" cy="7023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537630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991728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37566285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5294039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4472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95151211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eorgi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89328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1419059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15425" y="0"/>
            <a:ext cx="2619375" cy="975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0"/>
            <a:ext cx="7705725" cy="9753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7294778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113" y="6267450"/>
            <a:ext cx="11053762" cy="19367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113" y="4133850"/>
            <a:ext cx="11053762" cy="21336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7931529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70000" y="2794000"/>
            <a:ext cx="5156200" cy="695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78600" y="2794000"/>
            <a:ext cx="5156200" cy="6959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140347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90525"/>
            <a:ext cx="11703050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875" y="2182813"/>
            <a:ext cx="5745163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875" y="3092450"/>
            <a:ext cx="5745163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5588" y="2182813"/>
            <a:ext cx="5748337" cy="9096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5588" y="3092450"/>
            <a:ext cx="5748337" cy="56197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32460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5261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4124852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875" y="388938"/>
            <a:ext cx="4278313" cy="1652587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763" y="388938"/>
            <a:ext cx="7269162" cy="8323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875" y="2041525"/>
            <a:ext cx="4278313" cy="66706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356306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525" y="6827838"/>
            <a:ext cx="7802563" cy="8064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525" y="871538"/>
            <a:ext cx="7802563" cy="5851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eorgia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525" y="7634288"/>
            <a:ext cx="7802563" cy="11445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021504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xmlns="" id="{18C853DD-1E67-44F8-B40D-9AB89F782A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70000" y="2794000"/>
            <a:ext cx="10464800" cy="695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65100" tIns="165100" rIns="165100" bIns="165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eorgia" panose="02040502050405020303" pitchFamily="18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eorgia" panose="02040502050405020303" pitchFamily="18" charset="0"/>
              </a:rPr>
              <a:t>Second level</a:t>
            </a:r>
          </a:p>
          <a:p>
            <a:pPr lvl="2"/>
            <a:r>
              <a:rPr lang="en-US" altLang="en-US">
                <a:sym typeface="Georgia" panose="02040502050405020303" pitchFamily="18" charset="0"/>
              </a:rPr>
              <a:t>Third level</a:t>
            </a:r>
          </a:p>
          <a:p>
            <a:pPr lvl="3"/>
            <a:r>
              <a:rPr lang="en-US" altLang="en-US">
                <a:sym typeface="Georgia" panose="02040502050405020303" pitchFamily="18" charset="0"/>
              </a:rPr>
              <a:t>Fourth level</a:t>
            </a:r>
          </a:p>
          <a:p>
            <a:pPr lvl="4"/>
            <a:r>
              <a:rPr lang="en-US" altLang="en-US">
                <a:sym typeface="Georgia" panose="02040502050405020303" pitchFamily="18" charset="0"/>
              </a:rPr>
              <a:t>Fifth level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xmlns="" id="{928E59DA-91C0-41AE-842D-BB85639E6D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0"/>
            <a:ext cx="10464800" cy="260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eorgia" panose="02040502050405020303" pitchFamily="18" charset="0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+mj-lt"/>
          <a:ea typeface="+mj-ea"/>
          <a:cs typeface="+mj-cs"/>
          <a:sym typeface="Georgia" panose="02040502050405020303" pitchFamily="18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6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9pPr>
    </p:titleStyle>
    <p:bodyStyle>
      <a:lvl1pPr marL="342900" indent="-342900" algn="l" rtl="0" eaLnBrk="0" fontAlgn="base" hangingPunct="0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panose="02040502050405020303" pitchFamily="18" charset="0"/>
        </a:defRPr>
      </a:lvl1pPr>
      <a:lvl2pPr marL="742950" indent="-285750" algn="l" rtl="0" eaLnBrk="0" fontAlgn="base" hangingPunct="0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panose="02040502050405020303" pitchFamily="18" charset="0"/>
        </a:defRPr>
      </a:lvl2pPr>
      <a:lvl3pPr marL="1143000" indent="-228600" algn="l" rtl="0" eaLnBrk="0" fontAlgn="base" hangingPunct="0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panose="02040502050405020303" pitchFamily="18" charset="0"/>
        </a:defRPr>
      </a:lvl3pPr>
      <a:lvl4pPr marL="1600200" indent="-228600" algn="l" rtl="0" eaLnBrk="0" fontAlgn="base" hangingPunct="0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panose="02040502050405020303" pitchFamily="18" charset="0"/>
        </a:defRPr>
      </a:lvl4pPr>
      <a:lvl5pPr marL="2057400" indent="-228600" algn="l" rtl="0" eaLnBrk="0" fontAlgn="base" hangingPunct="0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panose="02040502050405020303" pitchFamily="18" charset="0"/>
        </a:defRPr>
      </a:lvl5pPr>
      <a:lvl6pPr marL="457200" algn="l" rtl="0" fontAlgn="base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charset="0"/>
        </a:defRPr>
      </a:lvl6pPr>
      <a:lvl7pPr marL="914400" algn="l" rtl="0" fontAlgn="base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charset="0"/>
        </a:defRPr>
      </a:lvl7pPr>
      <a:lvl8pPr marL="1371600" algn="l" rtl="0" fontAlgn="base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charset="0"/>
        </a:defRPr>
      </a:lvl8pPr>
      <a:lvl9pPr marL="1828800" algn="l" rtl="0" fontAlgn="base">
        <a:spcBef>
          <a:spcPts val="1000"/>
        </a:spcBef>
        <a:spcAft>
          <a:spcPct val="0"/>
        </a:spcAft>
        <a:defRPr sz="2800">
          <a:solidFill>
            <a:srgbClr val="FFFFFF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xmlns="" id="{6A2A5689-CA55-4CE9-8842-F0248B46C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0"/>
            <a:ext cx="10464800" cy="212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eorgia" panose="02040502050405020303" pitchFamily="18" charset="0"/>
              </a:rPr>
              <a:t>Click to edit Master title style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xmlns="" id="{F0CA3799-5362-4F83-8518-D9D89FC6F1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57300" y="2730500"/>
            <a:ext cx="5499100" cy="702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>
                <a:sym typeface="Georgia" panose="02040502050405020303" pitchFamily="18" charset="0"/>
              </a:rPr>
              <a:t>Click to edit Master text styles</a:t>
            </a:r>
          </a:p>
          <a:p>
            <a:pPr lvl="1"/>
            <a:r>
              <a:rPr lang="en-US" altLang="en-US">
                <a:sym typeface="Georgia" panose="02040502050405020303" pitchFamily="18" charset="0"/>
              </a:rPr>
              <a:t>Second level</a:t>
            </a:r>
          </a:p>
          <a:p>
            <a:pPr lvl="2"/>
            <a:r>
              <a:rPr lang="en-US" altLang="en-US">
                <a:sym typeface="Georgia" panose="02040502050405020303" pitchFamily="18" charset="0"/>
              </a:rPr>
              <a:t>Third level</a:t>
            </a:r>
          </a:p>
          <a:p>
            <a:pPr lvl="3"/>
            <a:r>
              <a:rPr lang="en-US" altLang="en-US">
                <a:sym typeface="Georgia" panose="02040502050405020303" pitchFamily="18" charset="0"/>
              </a:rPr>
              <a:t>Fourth level</a:t>
            </a:r>
          </a:p>
          <a:p>
            <a:pPr lvl="4"/>
            <a:r>
              <a:rPr lang="en-US" altLang="en-US">
                <a:sym typeface="Georgia" panose="02040502050405020303" pitchFamily="18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+mj-lt"/>
          <a:ea typeface="+mj-ea"/>
          <a:cs typeface="+mj-cs"/>
          <a:sym typeface="Georgia" panose="02040502050405020303" pitchFamily="18" charset="0"/>
        </a:defRPr>
      </a:lvl1pPr>
      <a:lvl2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2pPr>
      <a:lvl3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3pPr>
      <a:lvl4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4pPr>
      <a:lvl5pPr algn="l" rtl="0" eaLnBrk="0" fontAlgn="base" hangingPunct="0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panose="02040502050405020303" pitchFamily="18" charset="0"/>
        </a:defRPr>
      </a:lvl5pPr>
      <a:lvl6pPr marL="457200" algn="l" rtl="0" fontAlgn="base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6pPr>
      <a:lvl7pPr marL="914400" algn="l" rtl="0" fontAlgn="base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7pPr>
      <a:lvl8pPr marL="1371600" algn="l" rtl="0" fontAlgn="base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8pPr>
      <a:lvl9pPr marL="1828800" algn="l" rtl="0" fontAlgn="base">
        <a:lnSpc>
          <a:spcPct val="80000"/>
        </a:lnSpc>
        <a:spcBef>
          <a:spcPct val="0"/>
        </a:spcBef>
        <a:spcAft>
          <a:spcPct val="0"/>
        </a:spcAft>
        <a:defRPr sz="3400">
          <a:solidFill>
            <a:srgbClr val="FFFFFF"/>
          </a:solidFill>
          <a:latin typeface="Georgia" charset="0"/>
          <a:ea typeface="ヒラギノ明朝 Pro W3" charset="0"/>
          <a:cs typeface="ヒラギノ明朝 Pro W3" charset="0"/>
          <a:sym typeface="Georgia" charset="0"/>
        </a:defRPr>
      </a:lvl9pPr>
    </p:titleStyle>
    <p:bodyStyle>
      <a:lvl1pPr marL="177800" indent="-17780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panose="02040502050405020303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panose="02040502050405020303" pitchFamily="18" charset="0"/>
        </a:defRPr>
      </a:lvl1pPr>
      <a:lvl2pPr marL="177800" indent="-17780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panose="02040502050405020303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panose="02040502050405020303" pitchFamily="18" charset="0"/>
        </a:defRPr>
      </a:lvl2pPr>
      <a:lvl3pPr marL="177800" indent="-17780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panose="02040502050405020303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panose="02040502050405020303" pitchFamily="18" charset="0"/>
        </a:defRPr>
      </a:lvl3pPr>
      <a:lvl4pPr marL="177800" indent="-17780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panose="02040502050405020303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panose="02040502050405020303" pitchFamily="18" charset="0"/>
        </a:defRPr>
      </a:lvl4pPr>
      <a:lvl5pPr marL="177800" indent="-177800" algn="l" rtl="0" eaLnBrk="0" fontAlgn="base" hangingPunct="0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panose="02040502050405020303" pitchFamily="18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panose="02040502050405020303" pitchFamily="18" charset="0"/>
        </a:defRPr>
      </a:lvl5pPr>
      <a:lvl6pPr marL="635000" indent="-177800" algn="l" rtl="0" fontAlgn="base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6pPr>
      <a:lvl7pPr marL="1092200" indent="-177800" algn="l" rtl="0" fontAlgn="base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7pPr>
      <a:lvl8pPr marL="1549400" indent="-177800" algn="l" rtl="0" fontAlgn="base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8pPr>
      <a:lvl9pPr marL="2006600" indent="-177800" algn="l" rtl="0" fontAlgn="base">
        <a:lnSpc>
          <a:spcPct val="110000"/>
        </a:lnSpc>
        <a:spcBef>
          <a:spcPts val="1600"/>
        </a:spcBef>
        <a:spcAft>
          <a:spcPct val="0"/>
        </a:spcAft>
        <a:buClr>
          <a:srgbClr val="78796E"/>
        </a:buClr>
        <a:buSzPct val="89000"/>
        <a:buFont typeface="Georgia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Georgia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xmlns="" id="{F2FD845E-9357-4808-BF9E-D68AD85CABCE}"/>
              </a:ext>
            </a:extLst>
          </p:cNvPr>
          <p:cNvSpPr>
            <a:spLocks/>
          </p:cNvSpPr>
          <p:nvPr/>
        </p:nvSpPr>
        <p:spPr bwMode="auto">
          <a:xfrm>
            <a:off x="12700" y="8851900"/>
            <a:ext cx="13004800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xmlns="" id="{654D781C-627E-4DD6-86BB-3627A4192B4B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59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xmlns="" id="{3BEDCAF6-9349-4E82-9E71-27B38BDE44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70000" y="1066800"/>
            <a:ext cx="10464800" cy="12192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Influenza Trends for Counties in the State of Montana</a:t>
            </a:r>
            <a:endParaRPr lang="en-US" altLang="en-US" dirty="0"/>
          </a:p>
        </p:txBody>
      </p:sp>
      <p:sp>
        <p:nvSpPr>
          <p:cNvPr id="3078" name="Rectangle 5">
            <a:extLst>
              <a:ext uri="{FF2B5EF4-FFF2-40B4-BE49-F238E27FC236}">
                <a16:creationId xmlns:a16="http://schemas.microsoft.com/office/drawing/2014/main" xmlns="" id="{8C92BC97-2056-4000-9365-2A9FE7F2FF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217613" y="2184400"/>
            <a:ext cx="10464800" cy="6959600"/>
          </a:xfrm>
        </p:spPr>
        <p:txBody>
          <a:bodyPr/>
          <a:lstStyle/>
          <a:p>
            <a:pPr marL="0" indent="0" algn="ctr" eaLnBrk="1" hangingPunct="1">
              <a:spcBef>
                <a:spcPct val="0"/>
              </a:spcBef>
            </a:pPr>
            <a:r>
              <a:rPr lang="en-US" altLang="en-US" sz="2400" dirty="0" smtClean="0"/>
              <a:t>Spring 2019 Data Science Projects Class</a:t>
            </a:r>
            <a:endParaRPr lang="en-US" altLang="en-US" sz="2400" dirty="0"/>
          </a:p>
          <a:p>
            <a:pPr marL="0" indent="0" algn="ctr" eaLnBrk="1" hangingPunct="1">
              <a:spcBef>
                <a:spcPct val="0"/>
              </a:spcBef>
            </a:pPr>
            <a:r>
              <a:rPr lang="en-US" altLang="en-US" sz="2400" dirty="0" smtClean="0"/>
              <a:t>Department of Mathematical Statistics</a:t>
            </a:r>
            <a:endParaRPr lang="en-US" altLang="en-US" sz="2400" dirty="0"/>
          </a:p>
          <a:p>
            <a:pPr marL="0" indent="0" algn="ctr" eaLnBrk="1" hangingPunct="1">
              <a:spcBef>
                <a:spcPct val="0"/>
              </a:spcBef>
            </a:pPr>
            <a:r>
              <a:rPr lang="en-US" altLang="en-US" sz="2400" dirty="0"/>
              <a:t>The University of </a:t>
            </a:r>
            <a:r>
              <a:rPr lang="en-US" altLang="en-US" sz="2400" dirty="0" smtClean="0"/>
              <a:t>Montana-Missoula</a:t>
            </a:r>
            <a:endParaRPr lang="en-US" altLang="en-US" sz="2400" dirty="0"/>
          </a:p>
          <a:p>
            <a:pPr marL="0" indent="0" algn="ctr" eaLnBrk="1" hangingPunct="1">
              <a:spcBef>
                <a:spcPct val="0"/>
              </a:spcBef>
            </a:pPr>
            <a:endParaRPr lang="en-US" altLang="en-US" sz="2400" dirty="0"/>
          </a:p>
          <a:p>
            <a:pPr marL="0" indent="0" algn="ctr" eaLnBrk="1" hangingPunct="1">
              <a:spcBef>
                <a:spcPct val="0"/>
              </a:spcBef>
            </a:pPr>
            <a:endParaRPr lang="en-US" altLang="en-US" dirty="0"/>
          </a:p>
          <a:p>
            <a:pPr marL="0" indent="0" algn="ctr" eaLnBrk="1" hangingPunct="1">
              <a:spcBef>
                <a:spcPct val="0"/>
              </a:spcBef>
            </a:pP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8413751"/>
            <a:ext cx="2476436" cy="11597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36" y="3759200"/>
            <a:ext cx="7418387" cy="49393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7340600" y="8839200"/>
            <a:ext cx="3033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Courtesy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of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 University of Montana, 2019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-63360" y="25204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Picture 1"/>
          <p:cNvPicPr/>
          <p:nvPr/>
        </p:nvPicPr>
        <p:blipFill>
          <a:blip r:embed="rId2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  <p:sp>
        <p:nvSpPr>
          <p:cNvPr id="90" name="CustomShape 6"/>
          <p:cNvSpPr/>
          <p:nvPr/>
        </p:nvSpPr>
        <p:spPr>
          <a:xfrm>
            <a:off x="10236240" y="8464320"/>
            <a:ext cx="2176200" cy="45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CA" sz="1200" b="0" strike="noStrike" spc="-1">
                <a:solidFill>
                  <a:srgbClr val="000000"/>
                </a:solidFill>
                <a:latin typeface="Georgia"/>
                <a:ea typeface="ヒラギノ角ゴ Pro W3"/>
              </a:rPr>
              <a:t>Courtesy of Google Images</a:t>
            </a:r>
            <a:endParaRPr lang="en-CA" sz="1200" b="0" strike="noStrike" spc="-1">
              <a:latin typeface="Arial"/>
            </a:endParaRPr>
          </a:p>
        </p:txBody>
      </p:sp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2D7CF72F-29CE-4414-8180-FCB35C4EF6E6}"/>
              </a:ext>
            </a:extLst>
          </p:cNvPr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 dirty="0" smtClean="0">
                <a:solidFill>
                  <a:srgbClr val="FFFFFF"/>
                </a:solidFill>
                <a:latin typeface="Georgia"/>
                <a:ea typeface="ヒラギノ明朝 Pro W3"/>
              </a:rPr>
              <a:t>Linear Regression</a:t>
            </a:r>
            <a:endParaRPr lang="en-US" sz="3400" b="0" strike="noStrike" spc="-1" dirty="0">
              <a:solidFill>
                <a:srgbClr val="000000"/>
              </a:solidFill>
              <a:latin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26DB6E06-17C2-4115-96F6-2F4E39CDF17C}"/>
                  </a:ext>
                </a:extLst>
              </p:cNvPr>
              <p:cNvSpPr txBox="1"/>
              <p:nvPr/>
            </p:nvSpPr>
            <p:spPr>
              <a:xfrm>
                <a:off x="1015920" y="3211577"/>
                <a:ext cx="5917680" cy="2328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latin typeface="Georgia" panose="02040502050405020303" pitchFamily="18" charset="0"/>
                  </a:rPr>
                  <a:t>Linear Regression creates a “best fit” line between the data points to estimate the predicted values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latin typeface="Georgia"/>
                  </a:rPr>
                  <a:t>Usually,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pc="-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400" spc="-1" dirty="0">
                    <a:latin typeface="Georgia"/>
                  </a:rPr>
                  <a:t> is calculated using all of the previous weeks, we had to use a sliding window of the previous </a:t>
                </a:r>
                <a:r>
                  <a:rPr lang="en-US" sz="2400" i="1" spc="-1" dirty="0">
                    <a:latin typeface="Georgia"/>
                  </a:rPr>
                  <a:t>k </a:t>
                </a:r>
                <a:r>
                  <a:rPr lang="en-US" sz="2400" spc="-1" dirty="0">
                    <a:latin typeface="Georgia"/>
                  </a:rPr>
                  <a:t>weeks</a:t>
                </a:r>
                <a:endParaRPr lang="en-US" sz="2400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DB6E06-17C2-4115-96F6-2F4E39CD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20" y="3211577"/>
                <a:ext cx="5917680" cy="2328330"/>
              </a:xfrm>
              <a:prstGeom prst="rect">
                <a:avLst/>
              </a:prstGeom>
              <a:blipFill>
                <a:blip r:embed="rId3"/>
                <a:stretch>
                  <a:fillRect l="-1443" t="-2094" r="-1959" b="-52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02722044-C26C-4400-9546-1018479A3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520" y="2582333"/>
            <a:ext cx="5520187" cy="6244307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BE06283C-4AC0-4D15-951B-4790A3204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413" y="5539907"/>
            <a:ext cx="5110694" cy="238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588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-63360" y="25204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9" name="Picture 1"/>
          <p:cNvPicPr/>
          <p:nvPr/>
        </p:nvPicPr>
        <p:blipFill>
          <a:blip r:embed="rId2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2D7CF72F-29CE-4414-8180-FCB35C4EF6E6}"/>
              </a:ext>
            </a:extLst>
          </p:cNvPr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 dirty="0" smtClean="0">
                <a:solidFill>
                  <a:srgbClr val="FFFFFF"/>
                </a:solidFill>
                <a:latin typeface="Georgia"/>
                <a:ea typeface="ヒラギノ明朝 Pro W3"/>
              </a:rPr>
              <a:t>Weighted Linear Regression</a:t>
            </a:r>
            <a:endParaRPr lang="en-US" sz="3400" b="0" strike="noStrike" spc="-1" dirty="0">
              <a:solidFill>
                <a:srgbClr val="000000"/>
              </a:solidFill>
              <a:latin typeface="Gill San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="" xmlns:a16="http://schemas.microsoft.com/office/drawing/2014/main" id="{1968EFE1-7489-4ED9-9F3E-4D259DCDF24E}"/>
                  </a:ext>
                </a:extLst>
              </p:cNvPr>
              <p:cNvSpPr txBox="1"/>
              <p:nvPr/>
            </p:nvSpPr>
            <p:spPr>
              <a:xfrm>
                <a:off x="1015920" y="2971800"/>
                <a:ext cx="11049080" cy="2885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1" spc="-1" dirty="0">
                    <a:latin typeface="Georgia"/>
                  </a:rPr>
                  <a:t>Weighted Linear Regression </a:t>
                </a:r>
                <a:r>
                  <a:rPr lang="en-US" sz="2800" spc="-1" dirty="0">
                    <a:latin typeface="Georgia"/>
                  </a:rPr>
                  <a:t>is done similarly, but the most recent week’s observations are more influential </a:t>
                </a:r>
                <a:endParaRPr lang="en-US" sz="2800" b="1" spc="-1" dirty="0">
                  <a:latin typeface="Georgia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latin typeface="Georgia"/>
                  </a:rPr>
                  <a:t>Uses all of the previous weeks’ observations, but puts more weight on the most recent week’s observation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latin typeface="Georgia"/>
                  </a:rPr>
                  <a:t>Each observation going back has less weight so the first weeks’ observations contribute very little to calculating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pc="-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pc="-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  <m:r>
                      <a:rPr lang="en-US" sz="2800" b="0" i="0" spc="-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spc="-1" dirty="0">
                  <a:latin typeface="Georgia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968EFE1-7489-4ED9-9F3E-4D259DCDF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920" y="2971800"/>
                <a:ext cx="11049080" cy="2885662"/>
              </a:xfrm>
              <a:prstGeom prst="rect">
                <a:avLst/>
              </a:prstGeom>
              <a:blipFill>
                <a:blip r:embed="rId3"/>
                <a:stretch>
                  <a:fillRect l="-993" t="-2326" r="-1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88211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="" xmlns:a16="http://schemas.microsoft.com/office/drawing/2014/main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marL="171450" indent="-171450"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="" xmlns:a16="http://schemas.microsoft.com/office/drawing/2014/main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K-Nearest </a:t>
            </a:r>
            <a:r>
              <a:rPr lang="en-US" altLang="en-US" dirty="0" smtClean="0"/>
              <a:t>Neighbors Functions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0899" y="2809875"/>
            <a:ext cx="11049001" cy="5715000"/>
          </a:xfrm>
        </p:spPr>
        <p:txBody>
          <a:bodyPr/>
          <a:lstStyle/>
          <a:p>
            <a:pPr lvl="5"/>
            <a:r>
              <a:rPr lang="en-US" altLang="en-US" dirty="0" smtClean="0"/>
              <a:t>Goal</a:t>
            </a:r>
            <a:r>
              <a:rPr lang="en-US" altLang="en-US" dirty="0"/>
              <a:t>: To predict week t+1</a:t>
            </a:r>
          </a:p>
          <a:p>
            <a:pPr lvl="5"/>
            <a:r>
              <a:rPr lang="en-US" altLang="en-US" dirty="0"/>
              <a:t>Weight for week t flu counts: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C76A637-C055-47BC-B4D3-226585C12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4876800"/>
            <a:ext cx="6248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170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="" xmlns:a16="http://schemas.microsoft.com/office/drawing/2014/main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="" xmlns:a16="http://schemas.microsoft.com/office/drawing/2014/main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K-Nearest </a:t>
            </a:r>
            <a:r>
              <a:rPr lang="en-US" altLang="en-US" dirty="0" smtClean="0"/>
              <a:t>Neighbors Conventional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599" y="2743200"/>
            <a:ext cx="11930063" cy="5791200"/>
          </a:xfrm>
        </p:spPr>
        <p:txBody>
          <a:bodyPr/>
          <a:lstStyle/>
          <a:p>
            <a:r>
              <a:rPr lang="en-US" dirty="0"/>
              <a:t>Thus, the predicted flu counts for week t+1:</a:t>
            </a:r>
          </a:p>
          <a:p>
            <a:endParaRPr lang="en-US" sz="2800" dirty="0"/>
          </a:p>
          <a:p>
            <a:endParaRPr lang="en-US" dirty="0"/>
          </a:p>
          <a:p>
            <a:r>
              <a:rPr lang="en-US" dirty="0"/>
              <a:t>If k&lt;t, then we call it </a:t>
            </a:r>
            <a:r>
              <a:rPr lang="en-US" b="1" u="sng" dirty="0" smtClean="0"/>
              <a:t>K-Nearest </a:t>
            </a:r>
            <a:r>
              <a:rPr lang="en-US" b="1" u="sng" dirty="0"/>
              <a:t>Neighbors Conventional Function</a:t>
            </a:r>
            <a:r>
              <a:rPr lang="en-US" u="sng" dirty="0"/>
              <a:t>:</a:t>
            </a:r>
          </a:p>
          <a:p>
            <a:pPr marL="0" lvl="4" indent="0">
              <a:buNone/>
            </a:pPr>
            <a:r>
              <a:rPr lang="en-US" dirty="0"/>
              <a:t>      To predict week 2 through week k, we assign weights for week 1 through week k-1</a:t>
            </a:r>
          </a:p>
          <a:p>
            <a:pPr marL="0" indent="0">
              <a:buNone/>
            </a:pPr>
            <a:r>
              <a:rPr lang="en-US" sz="2800" u="sng" dirty="0"/>
              <a:t>         </a:t>
            </a:r>
            <a:r>
              <a:rPr lang="en-US" sz="2800" dirty="0"/>
              <a:t> </a:t>
            </a:r>
            <a:r>
              <a:rPr lang="en-US" sz="2800" u="sng" dirty="0"/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9223" name="Picture 9222">
            <a:extLst>
              <a:ext uri="{FF2B5EF4-FFF2-40B4-BE49-F238E27FC236}">
                <a16:creationId xmlns="" xmlns:a16="http://schemas.microsoft.com/office/drawing/2014/main" id="{5988CE69-207B-4550-9B82-13E3B152C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6391221"/>
            <a:ext cx="5715000" cy="1348345"/>
          </a:xfrm>
          <a:prstGeom prst="rect">
            <a:avLst/>
          </a:prstGeom>
        </p:spPr>
      </p:pic>
      <p:pic>
        <p:nvPicPr>
          <p:cNvPr id="9225" name="Picture 9224">
            <a:extLst>
              <a:ext uri="{FF2B5EF4-FFF2-40B4-BE49-F238E27FC236}">
                <a16:creationId xmlns="" xmlns:a16="http://schemas.microsoft.com/office/drawing/2014/main" id="{EEE0840B-FA3F-47E4-96C0-5A3E29C45C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831" y="3759318"/>
            <a:ext cx="6753125" cy="47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5997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="" xmlns:a16="http://schemas.microsoft.com/office/drawing/2014/main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2088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3479" y="2510338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-14288" y="8879388"/>
            <a:ext cx="13075920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="" xmlns:a16="http://schemas.microsoft.com/office/drawing/2014/main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44879" y="713288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K-Nearest </a:t>
            </a:r>
            <a:r>
              <a:rPr lang="en-US" altLang="en-US" dirty="0" smtClean="0"/>
              <a:t>Neighbors Exponential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479" y="2770688"/>
            <a:ext cx="11582400" cy="5791200"/>
          </a:xfrm>
        </p:spPr>
        <p:txBody>
          <a:bodyPr/>
          <a:lstStyle/>
          <a:p>
            <a:r>
              <a:rPr lang="en-US" dirty="0"/>
              <a:t>If k=t, then we call it </a:t>
            </a:r>
            <a:r>
              <a:rPr lang="en-US" b="1" u="sng" dirty="0" smtClean="0"/>
              <a:t>K-Nearest </a:t>
            </a:r>
            <a:r>
              <a:rPr lang="en-US" b="1" u="sng" dirty="0"/>
              <a:t>Neighbors Exponential Function</a:t>
            </a:r>
            <a:r>
              <a:rPr lang="en-US" u="sng" dirty="0"/>
              <a:t>, </a:t>
            </a:r>
            <a:r>
              <a:rPr lang="en-US" dirty="0"/>
              <a:t>that is, we use all previous t weeks to predict week t+1.</a:t>
            </a:r>
          </a:p>
          <a:p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79" y="7633201"/>
            <a:ext cx="2528887" cy="2528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F86F3B-82E6-442D-8B20-FFB365A6F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79" y="4142874"/>
            <a:ext cx="7321085" cy="537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158058B-5F82-4D1C-B648-C7D7B4D3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079" y="5337642"/>
            <a:ext cx="7321085" cy="52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128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Holt-Winters</a:t>
            </a:r>
            <a:endParaRPr lang="en-US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27" name="Rectangle 6">
                <a:extLst>
                  <a:ext uri="{FF2B5EF4-FFF2-40B4-BE49-F238E27FC236}">
                    <a16:creationId xmlns:a16="http://schemas.microsoft.com/office/drawing/2014/main" xmlns="" id="{286D85B0-7B42-4623-ABEB-9F8487CBC84E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82600" y="3031815"/>
                <a:ext cx="11582400" cy="4740585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Extension of exponential weighting that includes an additional term for trend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			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Introduces an estimated rate of change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or time varying slope estimate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Estimated mean updated by:	</a:t>
                </a:r>
              </a:p>
              <a:p>
                <a:pPr marL="0" lvl="4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         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b="0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Use exponential weighting to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 linear combination of past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=(1-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u="sng" dirty="0"/>
              </a:p>
            </p:txBody>
          </p:sp>
        </mc:Choice>
        <mc:Fallback>
          <p:sp>
            <p:nvSpPr>
              <p:cNvPr id="5127" name="Rectangle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286D85B0-7B42-4623-ABEB-9F8487CBC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82600" y="3031815"/>
                <a:ext cx="11582400" cy="4740585"/>
              </a:xfrm>
              <a:blipFill rotWithShape="0">
                <a:blip r:embed="rId3"/>
                <a:stretch>
                  <a:fillRect l="-895" t="-643" r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705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="" xmlns:a16="http://schemas.microsoft.com/office/drawing/2014/main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14287" y="2452875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="" xmlns:a16="http://schemas.microsoft.com/office/drawing/2014/main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ARIMA Model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000" y="3889281"/>
            <a:ext cx="11582400" cy="3949513"/>
          </a:xfrm>
        </p:spPr>
        <p:txBody>
          <a:bodyPr/>
          <a:lstStyle/>
          <a:p>
            <a:r>
              <a:rPr lang="en-US" sz="2800" dirty="0"/>
              <a:t>Arima modeling combines three components</a:t>
            </a:r>
          </a:p>
          <a:p>
            <a:pPr lvl="1"/>
            <a:r>
              <a:rPr lang="en-US" sz="2800" dirty="0"/>
              <a:t>Auto regression, Moving averages, and differencing</a:t>
            </a:r>
          </a:p>
          <a:p>
            <a:r>
              <a:rPr lang="en-US" sz="2800" dirty="0"/>
              <a:t>Often used with Economic </a:t>
            </a:r>
            <a:r>
              <a:rPr lang="en-US" sz="2800" dirty="0" smtClean="0"/>
              <a:t>data</a:t>
            </a:r>
            <a:endParaRPr lang="en-US" sz="2800" dirty="0"/>
          </a:p>
          <a:p>
            <a:r>
              <a:rPr lang="en-US" sz="2800" dirty="0"/>
              <a:t>Great for seasonal parameters</a:t>
            </a:r>
          </a:p>
          <a:p>
            <a:r>
              <a:rPr lang="en-US" sz="2800" dirty="0"/>
              <a:t>Difficulties in seasonality, stationarity, automation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D3EF1DAA-BA7F-4946-BB5F-4F8CAE667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2200" y="2765706"/>
            <a:ext cx="4038600" cy="5544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89112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="" xmlns:a16="http://schemas.microsoft.com/office/drawing/2014/main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="" xmlns:a16="http://schemas.microsoft.com/office/drawing/2014/main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="" xmlns:a16="http://schemas.microsoft.com/office/drawing/2014/main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="" xmlns:a16="http://schemas.microsoft.com/office/drawing/2014/main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ARIMA Model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="" xmlns:a16="http://schemas.microsoft.com/office/drawing/2014/main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2743200"/>
            <a:ext cx="11582400" cy="5791200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endParaRPr lang="en-US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011CE1E-703F-4C43-AE26-E88CBD2B0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62" y="2972214"/>
            <a:ext cx="6030737" cy="47751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ECC0FB43-7E90-9546-9F13-57B0E55DC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0999" y="2977385"/>
            <a:ext cx="6146060" cy="48463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62102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-25560" y="24829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TextShape 4"/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>
                <a:solidFill>
                  <a:srgbClr val="FFFFFF"/>
                </a:solidFill>
                <a:latin typeface="Georgia"/>
                <a:ea typeface="ヒラギノ明朝 Pro W3"/>
              </a:rPr>
              <a:t>Forecasting Summary</a:t>
            </a:r>
            <a:endParaRPr lang="en-US" sz="3400" b="0" strike="noStrike" spc="-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95" name="TextShape 5"/>
          <p:cNvSpPr txBox="1"/>
          <p:nvPr/>
        </p:nvSpPr>
        <p:spPr>
          <a:xfrm>
            <a:off x="482760" y="2743200"/>
            <a:ext cx="5714640" cy="579096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Results in CSV files.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Results in python object.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t/>
            </a:r>
            <a:br/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96" name="Picture 1"/>
          <p:cNvPicPr/>
          <p:nvPr/>
        </p:nvPicPr>
        <p:blipFill>
          <a:blip r:embed="rId2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46017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Accuracy Assessment Methods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3124200"/>
            <a:ext cx="12192000" cy="5181600"/>
          </a:xfrm>
        </p:spPr>
        <p:txBody>
          <a:bodyPr/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R</a:t>
            </a:r>
            <a:r>
              <a:rPr lang="en-US" sz="2800" b="1" baseline="30000" dirty="0" smtClean="0">
                <a:solidFill>
                  <a:srgbClr val="0070C0"/>
                </a:solidFill>
              </a:rPr>
              <a:t>2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mr-IN" sz="2800" dirty="0" smtClean="0">
                <a:solidFill>
                  <a:srgbClr val="0070C0"/>
                </a:solidFill>
              </a:rPr>
              <a:t>–</a:t>
            </a:r>
            <a:r>
              <a:rPr lang="en-US" sz="2800" dirty="0" smtClean="0">
                <a:solidFill>
                  <a:srgbClr val="0070C0"/>
                </a:solidFill>
              </a:rPr>
              <a:t> Coefficient of Determination</a:t>
            </a:r>
          </a:p>
          <a:p>
            <a:pPr lvl="5"/>
            <a:r>
              <a:rPr lang="en-US" dirty="0"/>
              <a:t>C</a:t>
            </a:r>
            <a:r>
              <a:rPr lang="en-US" dirty="0" smtClean="0"/>
              <a:t>ompares </a:t>
            </a:r>
            <a:r>
              <a:rPr lang="en-US" dirty="0"/>
              <a:t>the sum </a:t>
            </a:r>
            <a:r>
              <a:rPr lang="en-US" dirty="0" smtClean="0"/>
              <a:t>of squared </a:t>
            </a:r>
            <a:r>
              <a:rPr lang="en-US" dirty="0"/>
              <a:t>errors produced by the prediction/forecasting function to </a:t>
            </a:r>
            <a:r>
              <a:rPr lang="en-US" dirty="0" smtClean="0"/>
              <a:t>the sum </a:t>
            </a:r>
            <a:r>
              <a:rPr lang="en-US" dirty="0"/>
              <a:t>of squared errors produced by a baseline prediction function</a:t>
            </a:r>
          </a:p>
          <a:p>
            <a:pPr lvl="4"/>
            <a:r>
              <a:rPr lang="en-US" sz="2800" b="1" dirty="0" smtClean="0">
                <a:solidFill>
                  <a:srgbClr val="0070C0"/>
                </a:solidFill>
              </a:rPr>
              <a:t>RMSE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mr-IN" sz="2800" dirty="0" smtClean="0">
                <a:solidFill>
                  <a:srgbClr val="0070C0"/>
                </a:solidFill>
              </a:rPr>
              <a:t>–</a:t>
            </a:r>
            <a:r>
              <a:rPr lang="en-US" sz="2800" dirty="0" smtClean="0">
                <a:solidFill>
                  <a:srgbClr val="0070C0"/>
                </a:solidFill>
              </a:rPr>
              <a:t> Root-Mean Square Error</a:t>
            </a:r>
          </a:p>
          <a:p>
            <a:pPr lvl="5"/>
            <a:r>
              <a:rPr lang="en-US" dirty="0"/>
              <a:t>M</a:t>
            </a:r>
            <a:r>
              <a:rPr lang="en-US" dirty="0" smtClean="0"/>
              <a:t>easure </a:t>
            </a:r>
            <a:r>
              <a:rPr lang="en-US" dirty="0"/>
              <a:t>of </a:t>
            </a:r>
            <a:r>
              <a:rPr lang="en-US" dirty="0" smtClean="0"/>
              <a:t>the difference </a:t>
            </a:r>
            <a:r>
              <a:rPr lang="en-US" dirty="0"/>
              <a:t>between values (sample or population values) predicted by </a:t>
            </a:r>
            <a:r>
              <a:rPr lang="en-US" dirty="0" smtClean="0"/>
              <a:t>a model </a:t>
            </a:r>
            <a:r>
              <a:rPr lang="en-US" dirty="0"/>
              <a:t>or an estimator and the values observed</a:t>
            </a:r>
          </a:p>
          <a:p>
            <a:pPr lvl="4"/>
            <a:r>
              <a:rPr lang="en-US" sz="2800" b="1" dirty="0" smtClean="0">
                <a:solidFill>
                  <a:srgbClr val="0070C0"/>
                </a:solidFill>
              </a:rPr>
              <a:t>MAE</a:t>
            </a:r>
            <a:r>
              <a:rPr lang="en-US" sz="2800" dirty="0" smtClean="0">
                <a:solidFill>
                  <a:srgbClr val="0070C0"/>
                </a:solidFill>
              </a:rPr>
              <a:t> </a:t>
            </a:r>
            <a:r>
              <a:rPr lang="mr-IN" sz="2800" dirty="0" smtClean="0">
                <a:solidFill>
                  <a:srgbClr val="0070C0"/>
                </a:solidFill>
              </a:rPr>
              <a:t>–</a:t>
            </a:r>
            <a:r>
              <a:rPr lang="en-US" sz="2800" dirty="0" smtClean="0">
                <a:solidFill>
                  <a:srgbClr val="0070C0"/>
                </a:solidFill>
              </a:rPr>
              <a:t> Mean Absolute </a:t>
            </a:r>
            <a:r>
              <a:rPr lang="en-US" sz="2800" dirty="0" smtClean="0">
                <a:solidFill>
                  <a:srgbClr val="0070C0"/>
                </a:solidFill>
              </a:rPr>
              <a:t>Error</a:t>
            </a:r>
          </a:p>
          <a:p>
            <a:pPr lvl="5"/>
            <a:r>
              <a:rPr lang="en-US" dirty="0"/>
              <a:t>M</a:t>
            </a:r>
            <a:r>
              <a:rPr lang="en-US" dirty="0" smtClean="0"/>
              <a:t>easure </a:t>
            </a:r>
            <a:r>
              <a:rPr lang="en-US" dirty="0"/>
              <a:t>of difference between two continuous variables</a:t>
            </a:r>
            <a:endParaRPr lang="en-US" dirty="0" smtClean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85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Executive Summary</a:t>
            </a:r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3200400"/>
            <a:ext cx="12115800" cy="5029200"/>
          </a:xfrm>
        </p:spPr>
        <p:txBody>
          <a:bodyPr/>
          <a:lstStyle/>
          <a:p>
            <a:r>
              <a:rPr lang="en-US" altLang="en-US" b="1" dirty="0"/>
              <a:t>OBJECTIVE: </a:t>
            </a:r>
            <a:r>
              <a:rPr lang="en-US" altLang="en-US" dirty="0"/>
              <a:t>Provide a tool for forecasting influenza cases (by Montana county) to the Department of Public Health and the Montana Department of Health and Human Services (DPHHS)</a:t>
            </a:r>
          </a:p>
          <a:p>
            <a:r>
              <a:rPr lang="en-US" altLang="en-US" b="1" dirty="0"/>
              <a:t>DATA</a:t>
            </a:r>
            <a:r>
              <a:rPr lang="en-US" altLang="en-US" dirty="0"/>
              <a:t>: Evaluate weekly flu counts provided by DPHHS for indicator variables.</a:t>
            </a:r>
          </a:p>
          <a:p>
            <a:r>
              <a:rPr lang="en-US" altLang="en-US" b="1" dirty="0"/>
              <a:t>METHODS</a:t>
            </a:r>
            <a:r>
              <a:rPr lang="en-US" altLang="en-US" dirty="0"/>
              <a:t>: Manage data, design analytical forecasting models, test forecasting accuracy and present results in teams. </a:t>
            </a:r>
          </a:p>
          <a:p>
            <a:r>
              <a:rPr lang="en-US" altLang="en-US" b="1" dirty="0"/>
              <a:t>RESULTS/NEXT STEPS:</a:t>
            </a:r>
            <a:r>
              <a:rPr lang="en-US" altLang="en-US" dirty="0"/>
              <a:t> Assess various models’ efficacy for the goal of providing forecasting of a specified number of weeks, based on historical data.   Identify future steps to determine most actionable recommendations.</a:t>
            </a:r>
          </a:p>
          <a:p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27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50800" y="246380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Threshold of Accuracy </a:t>
            </a:r>
            <a:r>
              <a:rPr lang="mr-IN" altLang="en-US" dirty="0" smtClean="0"/>
              <a:t>–</a:t>
            </a:r>
            <a:r>
              <a:rPr lang="en-US" altLang="en-US" dirty="0" smtClean="0"/>
              <a:t> “Good” versus “Bad” model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2743200"/>
            <a:ext cx="12496800" cy="5791200"/>
          </a:xfrm>
        </p:spPr>
        <p:txBody>
          <a:bodyPr/>
          <a:lstStyle/>
          <a:p>
            <a:r>
              <a:rPr lang="en-US" sz="2800" dirty="0" smtClean="0"/>
              <a:t>Coefficient of Determination</a:t>
            </a:r>
          </a:p>
          <a:p>
            <a:r>
              <a:rPr lang="en-US" altLang="en-US" sz="2800" dirty="0" smtClean="0"/>
              <a:t>Chose  R</a:t>
            </a:r>
            <a:r>
              <a:rPr lang="en-US" altLang="en-US" sz="2800" baseline="30000" dirty="0" smtClean="0"/>
              <a:t>2</a:t>
            </a:r>
            <a:r>
              <a:rPr lang="en-US" altLang="en-US" sz="2800" dirty="0" smtClean="0"/>
              <a:t> as 0.80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260" y="4572000"/>
            <a:ext cx="12354281" cy="3581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10312400" y="8153400"/>
            <a:ext cx="2438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Courtesy of 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Google Images, 2019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02400" y="2743200"/>
            <a:ext cx="624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05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Influenza Counts by Montana Counties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11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2667000"/>
            <a:ext cx="6553200" cy="457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pic>
        <p:nvPicPr>
          <p:cNvPr id="12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000" y="2667000"/>
            <a:ext cx="6230679" cy="457200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7378995"/>
            <a:ext cx="11963400" cy="130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1pPr>
            <a:lvl2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2pPr>
            <a:lvl3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3pPr>
            <a:lvl4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4pPr>
            <a:lvl5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5pPr>
            <a:lvl6pPr marL="6350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10922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15494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0066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800" kern="0" dirty="0" smtClean="0"/>
              <a:t>Flu counts for Missoula and Wibaux counties. The x-axis represents the week of the 2018-2019 flu season and the y-axis represents the flu counts.</a:t>
            </a:r>
            <a:endParaRPr lang="en-US" altLang="en-US" sz="2800" kern="0" dirty="0"/>
          </a:p>
        </p:txBody>
      </p:sp>
    </p:spTree>
    <p:extLst>
      <p:ext uri="{BB962C8B-B14F-4D97-AF65-F5344CB8AC3E}">
        <p14:creationId xmlns:p14="http://schemas.microsoft.com/office/powerpoint/2010/main" val="654312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Exponential K-Nearest Neighbors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0200" y="3581400"/>
            <a:ext cx="5715000" cy="3352800"/>
          </a:xfrm>
        </p:spPr>
        <p:txBody>
          <a:bodyPr/>
          <a:lstStyle/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all counties is </a:t>
            </a:r>
            <a:r>
              <a:rPr lang="en-US" sz="2800" dirty="0" smtClean="0"/>
              <a:t>0.07</a:t>
            </a:r>
            <a:endParaRPr lang="en-US" sz="2800" dirty="0" smtClean="0"/>
          </a:p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large counties is 0.27</a:t>
            </a:r>
          </a:p>
          <a:p>
            <a:r>
              <a:rPr lang="en-US" sz="2800" dirty="0" smtClean="0"/>
              <a:t>MAE is 20.45</a:t>
            </a:r>
          </a:p>
          <a:p>
            <a:r>
              <a:rPr lang="en-US" sz="2800" dirty="0" smtClean="0"/>
              <a:t>RMSE is 42.86</a:t>
            </a: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58" y="3276600"/>
            <a:ext cx="6656942" cy="4847086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02839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Conventional K-Nearest Neighbors (K=3)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0200" y="3581400"/>
            <a:ext cx="5715000" cy="3352800"/>
          </a:xfrm>
        </p:spPr>
        <p:txBody>
          <a:bodyPr/>
          <a:lstStyle/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all counties is 0.09</a:t>
            </a:r>
          </a:p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large counties is 0.57</a:t>
            </a:r>
          </a:p>
          <a:p>
            <a:r>
              <a:rPr lang="en-US" sz="2800" dirty="0" smtClean="0"/>
              <a:t>MAE is 16.32</a:t>
            </a:r>
          </a:p>
          <a:p>
            <a:r>
              <a:rPr lang="en-US" sz="2800" dirty="0" smtClean="0"/>
              <a:t>RMSE is 28.08</a:t>
            </a: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9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5844" y="3132285"/>
            <a:ext cx="6787356" cy="486871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704642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Conventional K-Nearest Neighbors (K=7)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0200" y="3581400"/>
            <a:ext cx="5715000" cy="3352800"/>
          </a:xfrm>
        </p:spPr>
        <p:txBody>
          <a:bodyPr/>
          <a:lstStyle/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all counties is 0.15</a:t>
            </a:r>
          </a:p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large counties is 0.51</a:t>
            </a:r>
          </a:p>
          <a:p>
            <a:r>
              <a:rPr lang="en-US" sz="2800" dirty="0" smtClean="0"/>
              <a:t>MAE is 17.35</a:t>
            </a:r>
          </a:p>
          <a:p>
            <a:r>
              <a:rPr lang="en-US" sz="2800" dirty="0" smtClean="0"/>
              <a:t>RMSE is 32.09</a:t>
            </a: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9" name="Google Shape;1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400" y="3219450"/>
            <a:ext cx="6578600" cy="44767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2833773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Holt-Winters Forecasting (0.35, 0.05)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0200" y="3581400"/>
            <a:ext cx="5715000" cy="3352800"/>
          </a:xfrm>
        </p:spPr>
        <p:txBody>
          <a:bodyPr/>
          <a:lstStyle/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all counties is 0.05</a:t>
            </a:r>
          </a:p>
          <a:p>
            <a:r>
              <a:rPr lang="en-US" sz="2800" dirty="0" smtClean="0"/>
              <a:t>Average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 across large counties is 0.53</a:t>
            </a:r>
          </a:p>
          <a:p>
            <a:r>
              <a:rPr lang="en-US" sz="2800" dirty="0" smtClean="0"/>
              <a:t>MAE is 17.03</a:t>
            </a:r>
          </a:p>
          <a:p>
            <a:r>
              <a:rPr lang="en-US" sz="2800" dirty="0" smtClean="0"/>
              <a:t>RMSE is 29.64</a:t>
            </a: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10" name="Google Shape;11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7600" y="3200400"/>
            <a:ext cx="6604000" cy="49212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44233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508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Holt-Winters Forecasting (0.70, 0.05)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6400" y="3886200"/>
            <a:ext cx="5715000" cy="3733800"/>
          </a:xfrm>
        </p:spPr>
        <p:txBody>
          <a:bodyPr/>
          <a:lstStyle/>
          <a:p>
            <a:r>
              <a:rPr lang="en-US" sz="2800" dirty="0"/>
              <a:t>Average R</a:t>
            </a:r>
            <a:r>
              <a:rPr lang="en-US" sz="2800" baseline="30000" dirty="0"/>
              <a:t>2</a:t>
            </a:r>
            <a:r>
              <a:rPr lang="en-US" sz="2800" dirty="0"/>
              <a:t> across all counties is </a:t>
            </a:r>
            <a:r>
              <a:rPr lang="en-US" sz="2800" dirty="0" smtClean="0"/>
              <a:t>0.02</a:t>
            </a:r>
            <a:endParaRPr lang="en-US" sz="2800" dirty="0"/>
          </a:p>
          <a:p>
            <a:r>
              <a:rPr lang="en-US" sz="2800" dirty="0"/>
              <a:t>Average R</a:t>
            </a:r>
            <a:r>
              <a:rPr lang="en-US" sz="2800" baseline="30000" dirty="0"/>
              <a:t>2</a:t>
            </a:r>
            <a:r>
              <a:rPr lang="en-US" sz="2800" dirty="0"/>
              <a:t> across large counties is </a:t>
            </a:r>
            <a:r>
              <a:rPr lang="en-US" sz="2800" dirty="0" smtClean="0"/>
              <a:t>0.55</a:t>
            </a:r>
            <a:endParaRPr lang="en-US" sz="2800" dirty="0"/>
          </a:p>
          <a:p>
            <a:r>
              <a:rPr lang="en-US" sz="2800" dirty="0"/>
              <a:t>MAE is </a:t>
            </a:r>
            <a:r>
              <a:rPr lang="en-US" sz="2800" dirty="0" smtClean="0"/>
              <a:t>16.78</a:t>
            </a:r>
            <a:endParaRPr lang="en-US" sz="2800" dirty="0"/>
          </a:p>
          <a:p>
            <a:r>
              <a:rPr lang="en-US" sz="2800" dirty="0"/>
              <a:t>RMSE is </a:t>
            </a:r>
            <a:r>
              <a:rPr lang="en-US" sz="2800" dirty="0" smtClean="0"/>
              <a:t>28.62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10" name="Google Shape;1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800" y="3060700"/>
            <a:ext cx="6705599" cy="506095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714747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Results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788" y="3370097"/>
            <a:ext cx="6833291" cy="4783303"/>
          </a:xfrm>
        </p:spPr>
      </p:pic>
      <p:sp>
        <p:nvSpPr>
          <p:cNvPr id="14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000" y="4343400"/>
            <a:ext cx="5715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0800" tIns="50800" rIns="50800" bIns="50800" numCol="1" anchor="t" anchorCtr="0" compatLnSpc="1">
            <a:prstTxWarp prst="textNoShape">
              <a:avLst/>
            </a:prstTxWarp>
          </a:bodyPr>
          <a:lstStyle>
            <a:lvl1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1pPr>
            <a:lvl2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2pPr>
            <a:lvl3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3pPr>
            <a:lvl4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4pPr>
            <a:lvl5pPr marL="177800" indent="-177800" algn="l" rtl="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panose="02040502050405020303" pitchFamily="18" charset="0"/>
              </a:defRPr>
            </a:lvl5pPr>
            <a:lvl6pPr marL="6350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6pPr>
            <a:lvl7pPr marL="10922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7pPr>
            <a:lvl8pPr marL="15494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8pPr>
            <a:lvl9pPr marL="2006600" indent="-177800" algn="l" rtl="0" fontAlgn="base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Georgia" charset="0"/>
              </a:defRPr>
            </a:lvl9pPr>
          </a:lstStyle>
          <a:p>
            <a:r>
              <a:rPr lang="en-US" sz="2800" kern="0" dirty="0" smtClean="0"/>
              <a:t>Use KNN Conventional (k=3) for large counties</a:t>
            </a:r>
          </a:p>
          <a:p>
            <a:r>
              <a:rPr lang="en-US" altLang="en-US" sz="2800" kern="0" dirty="0" smtClean="0"/>
              <a:t>Use KNN </a:t>
            </a:r>
            <a:r>
              <a:rPr lang="en-US" altLang="en-US" sz="2800" kern="0" dirty="0" smtClean="0"/>
              <a:t>Conventional (k=7) for </a:t>
            </a:r>
            <a:r>
              <a:rPr lang="en-US" altLang="en-US" sz="2800" kern="0" dirty="0" smtClean="0"/>
              <a:t>all counties</a:t>
            </a:r>
            <a:endParaRPr lang="en-US" altLang="en-US" kern="0" dirty="0"/>
          </a:p>
        </p:txBody>
      </p:sp>
    </p:spTree>
    <p:extLst>
      <p:ext uri="{BB962C8B-B14F-4D97-AF65-F5344CB8AC3E}">
        <p14:creationId xmlns:p14="http://schemas.microsoft.com/office/powerpoint/2010/main" val="1097294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12700" y="243840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/>
              <a:t>Conclusion</a:t>
            </a:r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2743200"/>
            <a:ext cx="11734800" cy="5791200"/>
          </a:xfrm>
        </p:spPr>
        <p:txBody>
          <a:bodyPr/>
          <a:lstStyle/>
          <a:p>
            <a:r>
              <a:rPr lang="en-US" sz="2800" dirty="0"/>
              <a:t>The use of our selected techniques on historical weekly flu incidents provided varying degrees of statistical value, with the greatest distinction being between large-population counties and the average.</a:t>
            </a:r>
          </a:p>
          <a:p>
            <a:r>
              <a:rPr lang="en-US" sz="2800" dirty="0"/>
              <a:t>A “one size fits all” recommendation for forecasting flu across all Montana counties based on these methodologies is unlikely to provide optimal results, but rather a launching pad for additional analysis.</a:t>
            </a:r>
          </a:p>
          <a:p>
            <a:r>
              <a:rPr lang="en-US" sz="2800" dirty="0"/>
              <a:t>A continuing effort that allows for more complex statistical models coupled with additional sources of relevant data (vaccination information, air particulates/currents, human transportation corridors, etc.) is expected to provide opportunities for a more actionable, composite recommendation.</a:t>
            </a:r>
            <a:r>
              <a:rPr lang="en-US" dirty="0"/>
              <a:t/>
            </a:r>
            <a:br>
              <a:rPr lang="en-US" dirty="0"/>
            </a:b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6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Future Work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472" y="3124200"/>
            <a:ext cx="7403528" cy="52003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5400" y="4038600"/>
            <a:ext cx="5257800" cy="3289300"/>
          </a:xfrm>
        </p:spPr>
        <p:txBody>
          <a:bodyPr/>
          <a:lstStyle/>
          <a:p>
            <a:r>
              <a:rPr lang="en-US" altLang="en-US" sz="2800" dirty="0" smtClean="0"/>
              <a:t>Create a graphical user interface (GUI)</a:t>
            </a:r>
          </a:p>
          <a:p>
            <a:pPr lvl="4"/>
            <a:r>
              <a:rPr lang="en-US" altLang="en-US" sz="2800" dirty="0" smtClean="0"/>
              <a:t>Improve </a:t>
            </a:r>
            <a:r>
              <a:rPr lang="en-US" altLang="en-US" sz="2800" dirty="0"/>
              <a:t>forecasting </a:t>
            </a:r>
            <a:r>
              <a:rPr lang="en-US" altLang="en-US" sz="2800" dirty="0" smtClean="0"/>
              <a:t>algorithms</a:t>
            </a:r>
            <a:endParaRPr lang="en-US" altLang="en-US" sz="2800" dirty="0"/>
          </a:p>
          <a:p>
            <a:r>
              <a:rPr lang="en-US" altLang="en-US" sz="2800" dirty="0" smtClean="0"/>
              <a:t>Automate data staging </a:t>
            </a:r>
          </a:p>
          <a:p>
            <a:r>
              <a:rPr lang="en-US" altLang="en-US" sz="2800" dirty="0" smtClean="0"/>
              <a:t>Extend to other diseases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10312400" y="8324533"/>
            <a:ext cx="27432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Courtesy of </a:t>
            </a:r>
            <a:r>
              <a:rPr lang="en-US" dirty="0" err="1" smtClean="0">
                <a:solidFill>
                  <a:schemeClr val="tx1"/>
                </a:solidFill>
                <a:latin typeface="+mj-lt"/>
              </a:rPr>
              <a:t>Boostani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, R., et al., 2012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394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19050" y="246380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Influenza (Flu) vs Cold</a:t>
            </a:r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2514600"/>
            <a:ext cx="9429510" cy="6263091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5969000" y="8943201"/>
            <a:ext cx="54864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Courtesy of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 Montana Department of Public Heath and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Human Services,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2019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355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00" y="2683667"/>
            <a:ext cx="12979400" cy="60840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10540999" y="8790801"/>
            <a:ext cx="2590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Courtesy 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of  </a:t>
            </a:r>
            <a:r>
              <a:rPr lang="en-US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Google Images, 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rPr>
              <a:t>2019</a:t>
            </a:r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915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1968" y="251460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References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2600" y="2743200"/>
            <a:ext cx="12115800" cy="5791200"/>
          </a:xfrm>
        </p:spPr>
        <p:txBody>
          <a:bodyPr/>
          <a:lstStyle/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500" dirty="0" err="1" smtClean="0"/>
              <a:t>Boostani</a:t>
            </a:r>
            <a:r>
              <a:rPr lang="en-US" sz="1500" dirty="0" smtClean="0"/>
              <a:t>, R., </a:t>
            </a:r>
            <a:r>
              <a:rPr lang="en-US" sz="1500" dirty="0" err="1" smtClean="0"/>
              <a:t>Rismanchi</a:t>
            </a:r>
            <a:r>
              <a:rPr lang="en-US" sz="1500" dirty="0" smtClean="0"/>
              <a:t>, M., </a:t>
            </a:r>
            <a:r>
              <a:rPr lang="en-US" sz="1500" dirty="0" err="1" smtClean="0"/>
              <a:t>Khosravani</a:t>
            </a:r>
            <a:r>
              <a:rPr lang="en-US" sz="1500" dirty="0" smtClean="0"/>
              <a:t>, A., </a:t>
            </a:r>
            <a:r>
              <a:rPr lang="en-US" sz="1500" dirty="0" err="1" smtClean="0"/>
              <a:t>Rashidi</a:t>
            </a:r>
            <a:r>
              <a:rPr lang="en-US" sz="1500" dirty="0" smtClean="0"/>
              <a:t>, L., </a:t>
            </a:r>
            <a:r>
              <a:rPr lang="en-US" sz="1500" dirty="0" err="1" smtClean="0"/>
              <a:t>Kouchaki</a:t>
            </a:r>
            <a:r>
              <a:rPr lang="en-US" sz="1500" dirty="0" smtClean="0"/>
              <a:t>, S., </a:t>
            </a:r>
            <a:r>
              <a:rPr lang="en-US" sz="1500" dirty="0"/>
              <a:t>et </a:t>
            </a:r>
            <a:r>
              <a:rPr lang="en-US" sz="1500" dirty="0" smtClean="0"/>
              <a:t>al. (2012). </a:t>
            </a:r>
            <a:endParaRPr lang="en-US" sz="1500" dirty="0"/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500" dirty="0"/>
              <a:t>	</a:t>
            </a:r>
            <a:r>
              <a:rPr lang="en-US" sz="1500" dirty="0" smtClean="0"/>
              <a:t>Presenting </a:t>
            </a:r>
            <a:r>
              <a:rPr lang="en-US" sz="1500" dirty="0"/>
              <a:t>a Hybrid Method in Order to Predict the 2009 Pandemic Influenza A </a:t>
            </a:r>
            <a:r>
              <a:rPr lang="en-US" sz="1500" dirty="0" smtClean="0"/>
              <a:t>(</a:t>
            </a:r>
            <a:r>
              <a:rPr lang="en-US" sz="1500" dirty="0"/>
              <a:t>H1N1</a:t>
            </a:r>
            <a:r>
              <a:rPr lang="en-US" sz="1500" dirty="0" smtClean="0"/>
              <a:t>). </a:t>
            </a:r>
            <a:r>
              <a:rPr lang="en-US" sz="1500" i="1" dirty="0" smtClean="0"/>
              <a:t>Journal of Health &amp; Medical Informatics, 	3</a:t>
            </a:r>
            <a:r>
              <a:rPr lang="en-US" sz="1500" dirty="0" smtClean="0"/>
              <a:t>(3), 1-6.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500" dirty="0" smtClean="0"/>
              <a:t>Center of Disease Control and Prevention. (2019). </a:t>
            </a:r>
            <a:r>
              <a:rPr lang="en-US" sz="1500" i="1" dirty="0" smtClean="0"/>
              <a:t>Weekly U.S. Influenza Surveillance Report. </a:t>
            </a:r>
            <a:r>
              <a:rPr lang="en-US" sz="1500" dirty="0" smtClean="0"/>
              <a:t>Retrieved from https://www.cdc.gov.flu/weekly</a:t>
            </a:r>
          </a:p>
          <a:p>
            <a:pPr marL="0" indent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500" dirty="0" err="1" smtClean="0"/>
              <a:t>Hyndam</a:t>
            </a:r>
            <a:r>
              <a:rPr lang="en-US" sz="1500" dirty="0" smtClean="0"/>
              <a:t>, R. J., &amp; </a:t>
            </a:r>
            <a:r>
              <a:rPr lang="en-US" sz="1500" dirty="0" err="1" smtClean="0"/>
              <a:t>Athanasopoulos</a:t>
            </a:r>
            <a:r>
              <a:rPr lang="en-US" sz="1500" dirty="0" smtClean="0"/>
              <a:t>, G. (2018). </a:t>
            </a:r>
            <a:r>
              <a:rPr lang="en-US" sz="1500" i="1" dirty="0" smtClean="0"/>
              <a:t>Forecasting: Principles and Practice</a:t>
            </a:r>
            <a:r>
              <a:rPr lang="en-US" sz="1500" dirty="0" smtClean="0"/>
              <a:t>, 2</a:t>
            </a:r>
            <a:r>
              <a:rPr lang="en-US" sz="1500" baseline="30000" dirty="0" smtClean="0"/>
              <a:t>nd</a:t>
            </a:r>
            <a:r>
              <a:rPr lang="en-US" sz="1500" dirty="0" smtClean="0"/>
              <a:t> edition, </a:t>
            </a:r>
            <a:r>
              <a:rPr lang="en-US" sz="1500" dirty="0" err="1" smtClean="0"/>
              <a:t>Otexts</a:t>
            </a:r>
            <a:r>
              <a:rPr lang="en-US" sz="1500" dirty="0" smtClean="0"/>
              <a:t>: Melbourne, Australia.</a:t>
            </a:r>
            <a:endParaRPr lang="en-US" sz="15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Montana Department of Public Health and Human Services. (2019). </a:t>
            </a:r>
            <a:r>
              <a:rPr lang="en-US" altLang="en-US" sz="1500" i="1" dirty="0" smtClean="0"/>
              <a:t>Seasonal Influenza </a:t>
            </a:r>
            <a:endParaRPr lang="en-US" altLang="en-US" sz="1500" i="1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i="1" dirty="0" smtClean="0"/>
              <a:t>	(Flu). </a:t>
            </a:r>
            <a:r>
              <a:rPr lang="en-US" altLang="en-US" sz="1500" dirty="0" smtClean="0"/>
              <a:t>Retrieved from 	</a:t>
            </a:r>
            <a:r>
              <a:rPr lang="en-US" sz="1500" dirty="0" smtClean="0"/>
              <a:t>https</a:t>
            </a:r>
            <a:r>
              <a:rPr lang="en-US" sz="1500" dirty="0"/>
              <a:t>://</a:t>
            </a:r>
            <a:r>
              <a:rPr lang="en-US" sz="1500" dirty="0" smtClean="0"/>
              <a:t>dphhs.mt.gov/publichealth/cdepi/diseases/influenza.</a:t>
            </a:r>
            <a:r>
              <a:rPr lang="en-US" altLang="en-US" sz="1500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Ortiz, J. R., Zhou, H., Shay, D. K., </a:t>
            </a:r>
            <a:r>
              <a:rPr lang="en-US" altLang="en-US" sz="1500" dirty="0" err="1" smtClean="0"/>
              <a:t>Neuzil</a:t>
            </a:r>
            <a:r>
              <a:rPr lang="en-US" altLang="en-US" sz="1500" dirty="0" smtClean="0"/>
              <a:t>, K. M., Fowlkes, A. L., et al. (2011). Monitoring </a:t>
            </a:r>
            <a:endParaRPr lang="en-US" altLang="en-US" sz="15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	Influenza Activity in the United States: A Comparisons of Traditional Surveillance </a:t>
            </a:r>
            <a:endParaRPr lang="en-US" altLang="en-US" sz="15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	Systems with Google Flu Trends. </a:t>
            </a:r>
            <a:r>
              <a:rPr lang="en-US" altLang="en-US" sz="1500" i="1" dirty="0" err="1" smtClean="0"/>
              <a:t>PLoS</a:t>
            </a:r>
            <a:r>
              <a:rPr lang="en-US" altLang="en-US" sz="1500" i="1" dirty="0" smtClean="0"/>
              <a:t> ONE, 6</a:t>
            </a:r>
            <a:r>
              <a:rPr lang="en-US" altLang="en-US" sz="1500" dirty="0" smtClean="0"/>
              <a:t>(4), 1-10.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Steele, B., Chandler, J., &amp; Reddy, S. (2016). </a:t>
            </a:r>
            <a:r>
              <a:rPr lang="en-US" altLang="en-US" sz="1500" i="1" dirty="0" smtClean="0"/>
              <a:t>Algorithms for Data Science. </a:t>
            </a:r>
            <a:r>
              <a:rPr lang="en-US" altLang="en-US" sz="1500" dirty="0" smtClean="0"/>
              <a:t>Cham, </a:t>
            </a:r>
            <a:endParaRPr lang="en-US" altLang="en-US" sz="1500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	Switzerland: Springer International Publishing. </a:t>
            </a:r>
            <a:r>
              <a:rPr lang="en-US" altLang="en-US" sz="1500" i="1" dirty="0" smtClean="0"/>
              <a:t>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United States Environmental Protection Agency. (2019). </a:t>
            </a:r>
            <a:r>
              <a:rPr lang="en-US" altLang="en-US" sz="1500" i="1" dirty="0" smtClean="0"/>
              <a:t>Particulate Matter (PM) Basics. </a:t>
            </a:r>
            <a:endParaRPr lang="en-US" altLang="en-US" sz="1500" i="1" dirty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i="1" dirty="0" smtClean="0"/>
              <a:t>	</a:t>
            </a:r>
            <a:r>
              <a:rPr lang="en-US" altLang="en-US" sz="1500" dirty="0" smtClean="0"/>
              <a:t>Retrieved from </a:t>
            </a:r>
            <a:r>
              <a:rPr lang="en-US" sz="1500" dirty="0"/>
              <a:t>https://</a:t>
            </a:r>
            <a:r>
              <a:rPr lang="en-US" sz="1500" dirty="0" err="1" smtClean="0"/>
              <a:t>www.epa.gov</a:t>
            </a:r>
            <a:r>
              <a:rPr lang="en-US" sz="1500" dirty="0" smtClean="0"/>
              <a:t>/pm-pollution/</a:t>
            </a:r>
            <a:r>
              <a:rPr lang="en-US" sz="1500" dirty="0" err="1" smtClean="0"/>
              <a:t>particulate-matter-pm-basics#PM</a:t>
            </a:r>
            <a:r>
              <a:rPr lang="en-US" sz="1500" dirty="0" smtClean="0"/>
              <a:t>.</a:t>
            </a:r>
            <a:endParaRPr lang="en-US" altLang="en-US" sz="1500" dirty="0" smtClean="0"/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500" dirty="0" smtClean="0"/>
              <a:t>Zachary, K. C. (2019). Treatment of Influenza in Adults. </a:t>
            </a:r>
            <a:r>
              <a:rPr lang="en-US" altLang="en-US" sz="1500" i="1" dirty="0" smtClean="0"/>
              <a:t>Wolters Kluwer, 1</a:t>
            </a:r>
            <a:r>
              <a:rPr lang="en-US" altLang="en-US" sz="1500" dirty="0" smtClean="0"/>
              <a:t>(1), 1-33.</a:t>
            </a:r>
          </a:p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1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946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Flu Seasonality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493000" y="2590800"/>
            <a:ext cx="5257800" cy="4572000"/>
          </a:xfrm>
        </p:spPr>
        <p:txBody>
          <a:bodyPr/>
          <a:lstStyle/>
          <a:p>
            <a:r>
              <a:rPr lang="en-US" altLang="en-US" sz="2800" dirty="0" smtClean="0"/>
              <a:t>Google Flu Trends and CDC Influenza-like illness are compared to </a:t>
            </a:r>
            <a:r>
              <a:rPr lang="en-US" altLang="en-US" sz="2800" dirty="0" err="1" smtClean="0"/>
              <a:t>Virologic</a:t>
            </a:r>
            <a:r>
              <a:rPr lang="en-US" altLang="en-US" sz="2800" dirty="0" smtClean="0"/>
              <a:t> Surveillance </a:t>
            </a:r>
          </a:p>
          <a:p>
            <a:r>
              <a:rPr lang="en-US" altLang="en-US" sz="2800" dirty="0" smtClean="0"/>
              <a:t>X-axis represents the month and year of Influenza tests</a:t>
            </a:r>
          </a:p>
          <a:p>
            <a:r>
              <a:rPr lang="en-US" altLang="en-US" sz="2800" dirty="0" smtClean="0"/>
              <a:t>Y-axis represents the percent of test results</a:t>
            </a:r>
          </a:p>
          <a:p>
            <a:r>
              <a:rPr lang="en-US" altLang="en-US" sz="2800" dirty="0" smtClean="0"/>
              <a:t>Seasons for influenza with start and end months for each season</a:t>
            </a:r>
            <a:endParaRPr lang="en-US" alt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5621337" y="8458200"/>
            <a:ext cx="2709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Courtesy of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Ortiz,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2011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" y="2679700"/>
            <a:ext cx="7023100" cy="5778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13" y="7605713"/>
            <a:ext cx="2528887" cy="252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26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8519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Data Sources</a:t>
            </a:r>
            <a:endParaRPr lang="en-US" altLang="en-US" dirty="0"/>
          </a:p>
        </p:txBody>
      </p:sp>
      <p:sp>
        <p:nvSpPr>
          <p:cNvPr id="5127" name="Rectangle 6">
            <a:extLst>
              <a:ext uri="{FF2B5EF4-FFF2-40B4-BE49-F238E27FC236}">
                <a16:creationId xmlns:a16="http://schemas.microsoft.com/office/drawing/2014/main" xmlns="" id="{286D85B0-7B42-4623-ABEB-9F8487CBC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7800" y="3200400"/>
            <a:ext cx="5715000" cy="5791200"/>
          </a:xfrm>
        </p:spPr>
        <p:txBody>
          <a:bodyPr/>
          <a:lstStyle/>
          <a:p>
            <a:pPr algn="just"/>
            <a:r>
              <a:rPr lang="en-US" altLang="en-US" sz="2800" dirty="0" smtClean="0"/>
              <a:t>Vaccination</a:t>
            </a:r>
          </a:p>
          <a:p>
            <a:pPr algn="just"/>
            <a:r>
              <a:rPr lang="en-US" altLang="en-US" sz="2800" dirty="0" smtClean="0"/>
              <a:t>Environmental Factors</a:t>
            </a:r>
          </a:p>
          <a:p>
            <a:pPr lvl="5" algn="just"/>
            <a:r>
              <a:rPr lang="en-US" altLang="en-US" sz="2800" dirty="0" smtClean="0"/>
              <a:t>PM2.5</a:t>
            </a:r>
          </a:p>
          <a:p>
            <a:pPr algn="just"/>
            <a:r>
              <a:rPr lang="en-US" altLang="en-US" sz="2800" dirty="0" smtClean="0"/>
              <a:t>Spatial Units</a:t>
            </a:r>
          </a:p>
          <a:p>
            <a:pPr lvl="5" algn="just"/>
            <a:r>
              <a:rPr lang="en-US" altLang="en-US" sz="2800" dirty="0" smtClean="0"/>
              <a:t>Transportation</a:t>
            </a:r>
          </a:p>
          <a:p>
            <a:pPr algn="just"/>
            <a:r>
              <a:rPr lang="en-US" altLang="en-US" sz="2800" dirty="0" smtClean="0"/>
              <a:t>Previous Flu Season</a:t>
            </a:r>
            <a:endParaRPr lang="en-US" altLang="en-US"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8712200" y="7848600"/>
            <a:ext cx="41148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Courtesy of  </a:t>
            </a:r>
            <a:r>
              <a:rPr lang="en-US" smtClean="0">
                <a:solidFill>
                  <a:schemeClr val="tx1"/>
                </a:solidFill>
                <a:latin typeface="+mj-lt"/>
              </a:rPr>
              <a:t>Montana Department of Transportation, 2019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38" y="3254976"/>
            <a:ext cx="7745063" cy="45936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9438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>
            <a:extLst>
              <a:ext uri="{FF2B5EF4-FFF2-40B4-BE49-F238E27FC236}">
                <a16:creationId xmlns:a16="http://schemas.microsoft.com/office/drawing/2014/main" xmlns="" id="{63656866-E8EC-45C2-A005-0FC4DD23D748}"/>
              </a:ext>
            </a:extLst>
          </p:cNvPr>
          <p:cNvSpPr>
            <a:spLocks/>
          </p:cNvSpPr>
          <p:nvPr/>
        </p:nvSpPr>
        <p:spPr bwMode="auto">
          <a:xfrm>
            <a:off x="12700" y="-25400"/>
            <a:ext cx="12966700" cy="7366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D0707D05-7864-4D24-A697-C4DE4DB276CC}"/>
              </a:ext>
            </a:extLst>
          </p:cNvPr>
          <p:cNvSpPr>
            <a:spLocks/>
          </p:cNvSpPr>
          <p:nvPr/>
        </p:nvSpPr>
        <p:spPr bwMode="auto">
          <a:xfrm>
            <a:off x="-25400" y="2482850"/>
            <a:ext cx="13042900" cy="66040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1pPr>
            <a:lvl2pPr marL="742950" indent="-28575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2pPr>
            <a:lvl3pPr marL="11430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3pPr>
            <a:lvl4pPr marL="16002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4pPr>
            <a:lvl5pPr marL="2057400" indent="-228600">
              <a:lnSpc>
                <a:spcPct val="110000"/>
              </a:lnSpc>
              <a:spcBef>
                <a:spcPts val="1600"/>
              </a:spcBef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1600"/>
              </a:spcBef>
              <a:spcAft>
                <a:spcPct val="0"/>
              </a:spcAft>
              <a:buClr>
                <a:srgbClr val="78796E"/>
              </a:buClr>
              <a:buSzPct val="89000"/>
              <a:buFont typeface="Georgia" panose="02040502050405020303" pitchFamily="18" charset="0"/>
              <a:buChar char="•"/>
              <a:defRPr sz="2400">
                <a:solidFill>
                  <a:schemeClr val="tx1"/>
                </a:solidFill>
                <a:latin typeface="Georgia" panose="02040502050405020303" pitchFamily="18" charset="0"/>
                <a:ea typeface="ヒラギノ明朝 Pro W3" pitchFamily="1" charset="-128"/>
                <a:sym typeface="Georgia" panose="02040502050405020303" pitchFamily="18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>
              <a:solidFill>
                <a:srgbClr val="000000"/>
              </a:solidFill>
              <a:latin typeface="Gill Sans" pitchFamily="1" charset="0"/>
              <a:ea typeface="ヒラギノ角ゴ Pro W3" pitchFamily="1" charset="-128"/>
              <a:sym typeface="Gill Sans" pitchFamily="1" charset="0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xmlns="" id="{C2D650CB-22F0-4822-9B13-D1313C39D880}"/>
              </a:ext>
            </a:extLst>
          </p:cNvPr>
          <p:cNvSpPr>
            <a:spLocks/>
          </p:cNvSpPr>
          <p:nvPr/>
        </p:nvSpPr>
        <p:spPr bwMode="auto">
          <a:xfrm>
            <a:off x="11113" y="8915400"/>
            <a:ext cx="12993687" cy="9144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txBody>
          <a:bodyPr lIns="0" tIns="0" rIns="0" bIns="0"/>
          <a:lstStyle/>
          <a:p>
            <a:pPr eaLnBrk="1" hangingPunct="1">
              <a:defRPr/>
            </a:pPr>
            <a:endParaRPr lang="en-US">
              <a:latin typeface="Gill Sans" charset="0"/>
              <a:ea typeface="ヒラギノ角ゴ Pro W3" charset="0"/>
              <a:cs typeface="ヒラギノ角ゴ Pro W3" charset="0"/>
              <a:sym typeface="Gill Sans" charset="0"/>
            </a:endParaRPr>
          </a:p>
        </p:txBody>
      </p:sp>
      <p:sp>
        <p:nvSpPr>
          <p:cNvPr id="5126" name="Rectangle 5">
            <a:extLst>
              <a:ext uri="{FF2B5EF4-FFF2-40B4-BE49-F238E27FC236}">
                <a16:creationId xmlns:a16="http://schemas.microsoft.com/office/drawing/2014/main" xmlns="" id="{24342527-95AF-419B-A89E-8FA4F77DD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6000" y="685800"/>
            <a:ext cx="10718800" cy="1066800"/>
          </a:xfrm>
        </p:spPr>
        <p:txBody>
          <a:bodyPr/>
          <a:lstStyle/>
          <a:p>
            <a:pPr algn="ctr" eaLnBrk="1" hangingPunct="1"/>
            <a:r>
              <a:rPr lang="en-US" altLang="en-US" dirty="0" smtClean="0"/>
              <a:t>Data Staging</a:t>
            </a:r>
            <a:endParaRPr lang="en-US" alt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22" y="2514600"/>
            <a:ext cx="9174957" cy="627423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7605713"/>
            <a:ext cx="2528887" cy="2528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5805065C-0A27-44C8-9D9E-6A75720930FF}"/>
              </a:ext>
            </a:extLst>
          </p:cNvPr>
          <p:cNvSpPr txBox="1"/>
          <p:nvPr/>
        </p:nvSpPr>
        <p:spPr>
          <a:xfrm>
            <a:off x="4902200" y="8686800"/>
            <a:ext cx="61388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/>
                </a:solidFill>
                <a:latin typeface="+mj-lt"/>
              </a:rPr>
              <a:t>Courtesy </a:t>
            </a:r>
            <a:r>
              <a:rPr lang="en-US" dirty="0" smtClean="0">
                <a:solidFill>
                  <a:schemeClr val="tx1"/>
                </a:solidFill>
                <a:latin typeface="+mj-lt"/>
              </a:rPr>
              <a:t>of Montana Department of Public Health and Human Services (DPHHS), 2019 </a:t>
            </a:r>
            <a:endParaRPr lang="en-US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3348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11160" y="24829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TextShape 4"/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>
                <a:solidFill>
                  <a:srgbClr val="FFFFFF"/>
                </a:solidFill>
                <a:latin typeface="Georgia"/>
                <a:ea typeface="ヒラギノ明朝 Pro W3"/>
              </a:rPr>
              <a:t>Methods: Forecasting Methods</a:t>
            </a:r>
            <a:endParaRPr lang="en-US" sz="3400" b="0" strike="noStrike" spc="-1">
              <a:solidFill>
                <a:srgbClr val="000000"/>
              </a:solidFill>
              <a:latin typeface="Gill Sans"/>
            </a:endParaRPr>
          </a:p>
        </p:txBody>
      </p:sp>
      <p:sp>
        <p:nvSpPr>
          <p:cNvPr id="80" name="TextShape 5"/>
          <p:cNvSpPr txBox="1"/>
          <p:nvPr/>
        </p:nvSpPr>
        <p:spPr>
          <a:xfrm>
            <a:off x="482760" y="2743200"/>
            <a:ext cx="5714640" cy="579096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Forecasting Plan 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Software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Communication Software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Georgia"/>
                <a:ea typeface="ヒラギノ明朝 Pro W3"/>
              </a:rPr>
              <a:t>Python as Programming Language</a:t>
            </a: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endParaRPr lang="en-US" sz="2800" b="0" strike="noStrike" spc="-1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81" name="Picture 1"/>
          <p:cNvPicPr/>
          <p:nvPr/>
        </p:nvPicPr>
        <p:blipFill>
          <a:blip r:embed="rId2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5815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13160" y="25204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TextShape 5"/>
          <p:cNvSpPr txBox="1"/>
          <p:nvPr/>
        </p:nvSpPr>
        <p:spPr>
          <a:xfrm>
            <a:off x="254360" y="2629020"/>
            <a:ext cx="5714640" cy="449556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/>
          <a:lstStyle/>
          <a:p>
            <a:pPr>
              <a:lnSpc>
                <a:spcPct val="110000"/>
              </a:lnSpc>
              <a:spcBef>
                <a:spcPts val="1599"/>
              </a:spcBef>
            </a:pPr>
            <a:endParaRPr lang="en-US" sz="2400" b="0" strike="noStrike" spc="-1" dirty="0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Georgia"/>
                <a:ea typeface="ヒラギノ明朝 Pro W3"/>
              </a:rPr>
              <a:t>Linear Regression</a:t>
            </a:r>
            <a:endParaRPr lang="en-US" sz="2800" b="0" strike="noStrike" spc="-1" dirty="0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 dirty="0" smtClean="0">
                <a:solidFill>
                  <a:srgbClr val="000000"/>
                </a:solidFill>
                <a:latin typeface="Georgia"/>
                <a:ea typeface="ヒラギノ明朝 Pro W3"/>
              </a:rPr>
              <a:t>K-Nearest </a:t>
            </a:r>
            <a:r>
              <a:rPr lang="en-US" sz="2800" b="0" strike="noStrike" spc="-1" dirty="0">
                <a:solidFill>
                  <a:srgbClr val="000000"/>
                </a:solidFill>
                <a:latin typeface="Georgia"/>
                <a:ea typeface="ヒラギノ明朝 Pro W3"/>
              </a:rPr>
              <a:t>Neighbors</a:t>
            </a:r>
            <a:endParaRPr lang="en-US" sz="2800" b="0" strike="noStrike" spc="-1" dirty="0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Georgia"/>
                <a:ea typeface="ヒラギノ明朝 Pro W3"/>
              </a:rPr>
              <a:t>Holt-Winters</a:t>
            </a:r>
            <a:endParaRPr lang="en-US" sz="2800" b="0" strike="noStrike" spc="-1" dirty="0">
              <a:solidFill>
                <a:srgbClr val="000000"/>
              </a:solidFill>
              <a:latin typeface="Georgia"/>
            </a:endParaRPr>
          </a:p>
          <a:p>
            <a:pPr marL="177840" indent="-177480">
              <a:lnSpc>
                <a:spcPct val="110000"/>
              </a:lnSpc>
              <a:spcBef>
                <a:spcPts val="1599"/>
              </a:spcBef>
              <a:buClr>
                <a:srgbClr val="78796E"/>
              </a:buClr>
              <a:buSzPct val="89000"/>
              <a:buFont typeface="Georgia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Georgia"/>
                <a:ea typeface="ヒラギノ明朝 Pro W3"/>
              </a:rPr>
              <a:t>ARIMA Model</a:t>
            </a:r>
            <a:endParaRPr lang="en-US" sz="2800" b="0" strike="noStrike" spc="-1" dirty="0">
              <a:solidFill>
                <a:srgbClr val="000000"/>
              </a:solidFill>
              <a:latin typeface="Georgia"/>
            </a:endParaRPr>
          </a:p>
        </p:txBody>
      </p:sp>
      <p:pic>
        <p:nvPicPr>
          <p:cNvPr id="89" name="Picture 1"/>
          <p:cNvPicPr/>
          <p:nvPr/>
        </p:nvPicPr>
        <p:blipFill>
          <a:blip r:embed="rId2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2D7CF72F-29CE-4414-8180-FCB35C4EF6E6}"/>
              </a:ext>
            </a:extLst>
          </p:cNvPr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 dirty="0" smtClean="0">
                <a:solidFill>
                  <a:srgbClr val="FFFFFF"/>
                </a:solidFill>
                <a:latin typeface="Georgia"/>
                <a:ea typeface="ヒラギノ明朝 Pro W3"/>
              </a:rPr>
              <a:t>Forecasting Algorithms</a:t>
            </a:r>
            <a:endParaRPr lang="en-US" sz="3400" b="0" strike="noStrike" spc="-1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02471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2600" y="-25560"/>
            <a:ext cx="12966480" cy="73620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998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-63360" y="2520420"/>
            <a:ext cx="13042440" cy="6603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11160" y="8852040"/>
            <a:ext cx="12993480" cy="914040"/>
          </a:xfrm>
          <a:prstGeom prst="rect">
            <a:avLst/>
          </a:prstGeom>
          <a:solidFill>
            <a:schemeClr val="accent1"/>
          </a:solidFill>
          <a:ln w="25560">
            <a:solidFill>
              <a:schemeClr val="tx1"/>
            </a:solidFill>
            <a:miter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Shape 5"/>
              <p:cNvSpPr txBox="1"/>
              <p:nvPr/>
            </p:nvSpPr>
            <p:spPr>
              <a:xfrm>
                <a:off x="1168400" y="3714300"/>
                <a:ext cx="10744200" cy="44955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50760" tIns="50760" rIns="50760" bIns="50760"/>
              <a:lstStyle/>
              <a:p>
                <a:pPr marL="457200" indent="-457200">
                  <a:lnSpc>
                    <a:spcPct val="110000"/>
                  </a:lnSpc>
                  <a:spcBef>
                    <a:spcPts val="1599"/>
                  </a:spcBef>
                  <a:buFont typeface="Arial" panose="020B0604020202020204" pitchFamily="34" charset="0"/>
                  <a:buChar char="•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latin typeface="Georgia"/>
                  </a:rPr>
                  <a:t>Goal is to predict week t+1</a:t>
                </a:r>
              </a:p>
              <a:p>
                <a:pPr marL="457200" indent="-457200">
                  <a:lnSpc>
                    <a:spcPct val="110000"/>
                  </a:lnSpc>
                  <a:spcBef>
                    <a:spcPts val="1599"/>
                  </a:spcBef>
                  <a:buFont typeface="Arial" panose="020B0604020202020204" pitchFamily="34" charset="0"/>
                  <a:buChar char="•"/>
                </a:pPr>
                <a:r>
                  <a:rPr lang="en-US" sz="2800" spc="-1" dirty="0">
                    <a:latin typeface="Georgia"/>
                  </a:rPr>
                  <a:t>Uses vector of predictor variables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pc="-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spc="-1" dirty="0">
                    <a:latin typeface="Georgia"/>
                  </a:rPr>
                  <a:t>, where the elements of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 spc="-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spc="-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spc="-1" dirty="0">
                    <a:latin typeface="Georgia"/>
                  </a:rPr>
                  <a:t> are the previous </a:t>
                </a:r>
                <a:r>
                  <a:rPr lang="en-US" sz="2800" i="1" spc="-1" dirty="0">
                    <a:latin typeface="Georgia"/>
                  </a:rPr>
                  <a:t>p</a:t>
                </a:r>
                <a:r>
                  <a:rPr lang="en-US" sz="2800" spc="-1" dirty="0">
                    <a:latin typeface="Georgia"/>
                  </a:rPr>
                  <a:t> weeks:</a:t>
                </a:r>
              </a:p>
              <a:p>
                <a:pPr marL="914400" lvl="1" indent="-457200">
                  <a:lnSpc>
                    <a:spcPct val="110000"/>
                  </a:lnSpc>
                  <a:spcBef>
                    <a:spcPts val="1599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pc="-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pc="-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sz="2800" b="0" i="1" spc="-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pc="-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800" b="0" i="1" spc="-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pc="-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pc="-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800" b="0" i="1" spc="-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pc="-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sz="2800" spc="-1" dirty="0">
                    <a:latin typeface="Georgia"/>
                  </a:rPr>
                  <a:t>	</a:t>
                </a:r>
              </a:p>
              <a:p>
                <a:pPr lvl="3">
                  <a:lnSpc>
                    <a:spcPct val="110000"/>
                  </a:lnSpc>
                  <a:spcBef>
                    <a:spcPts val="1599"/>
                  </a:spcBef>
                </a:pPr>
                <a:endParaRPr lang="en-US" sz="2800" spc="-1" dirty="0">
                  <a:latin typeface="Georgia"/>
                </a:endParaRPr>
              </a:p>
            </p:txBody>
          </p:sp>
        </mc:Choice>
        <mc:Fallback xmlns="">
          <p:sp>
            <p:nvSpPr>
              <p:cNvPr id="88" name="TextShap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400" y="3714300"/>
                <a:ext cx="10744200" cy="4495560"/>
              </a:xfrm>
              <a:prstGeom prst="rect">
                <a:avLst/>
              </a:prstGeom>
              <a:blipFill>
                <a:blip r:embed="rId2"/>
                <a:stretch>
                  <a:fillRect l="-1419" t="-949" r="-5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9" name="Picture 1"/>
          <p:cNvPicPr/>
          <p:nvPr/>
        </p:nvPicPr>
        <p:blipFill>
          <a:blip r:embed="rId3"/>
          <a:stretch/>
        </p:blipFill>
        <p:spPr>
          <a:xfrm>
            <a:off x="101520" y="7605720"/>
            <a:ext cx="2528640" cy="2528640"/>
          </a:xfrm>
          <a:prstGeom prst="rect">
            <a:avLst/>
          </a:prstGeom>
          <a:ln>
            <a:noFill/>
          </a:ln>
        </p:spPr>
      </p:pic>
      <p:sp>
        <p:nvSpPr>
          <p:cNvPr id="10" name="TextShape 4">
            <a:extLst>
              <a:ext uri="{FF2B5EF4-FFF2-40B4-BE49-F238E27FC236}">
                <a16:creationId xmlns="" xmlns:a16="http://schemas.microsoft.com/office/drawing/2014/main" id="{2D7CF72F-29CE-4414-8180-FCB35C4EF6E6}"/>
              </a:ext>
            </a:extLst>
          </p:cNvPr>
          <p:cNvSpPr txBox="1"/>
          <p:nvPr/>
        </p:nvSpPr>
        <p:spPr>
          <a:xfrm>
            <a:off x="1015920" y="685800"/>
            <a:ext cx="10718280" cy="1066320"/>
          </a:xfrm>
          <a:prstGeom prst="rect">
            <a:avLst/>
          </a:prstGeom>
          <a:noFill/>
          <a:ln>
            <a:noFill/>
          </a:ln>
        </p:spPr>
        <p:txBody>
          <a:bodyPr lIns="50760" tIns="50760" rIns="50760" bIns="50760" anchor="b"/>
          <a:lstStyle/>
          <a:p>
            <a:pPr algn="ctr">
              <a:lnSpc>
                <a:spcPct val="80000"/>
              </a:lnSpc>
            </a:pPr>
            <a:r>
              <a:rPr lang="en-US" sz="3400" b="0" strike="noStrike" spc="-1" dirty="0" smtClean="0">
                <a:solidFill>
                  <a:srgbClr val="FFFFFF"/>
                </a:solidFill>
                <a:latin typeface="Georgia"/>
                <a:ea typeface="ヒラギノ明朝 Pro W3"/>
              </a:rPr>
              <a:t>Linear </a:t>
            </a:r>
            <a:r>
              <a:rPr lang="en-US" sz="3400" b="0" strike="noStrike" spc="-1" dirty="0" smtClean="0">
                <a:solidFill>
                  <a:srgbClr val="FFFFFF"/>
                </a:solidFill>
                <a:latin typeface="Georgia"/>
                <a:ea typeface="ヒラギノ明朝 Pro W3"/>
              </a:rPr>
              <a:t>Regression</a:t>
            </a:r>
            <a:endParaRPr lang="en-US" sz="3400" b="0" strike="noStrike" spc="-1" dirty="0">
              <a:solidFill>
                <a:srgbClr val="00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88214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Title &amp; Subtitle">
  <a:themeElements>
    <a:clrScheme name="">
      <a:dk1>
        <a:srgbClr val="000000"/>
      </a:dk1>
      <a:lt1>
        <a:srgbClr val="550000"/>
      </a:lt1>
      <a:dk2>
        <a:srgbClr val="000000"/>
      </a:dk2>
      <a:lt2>
        <a:srgbClr val="000000"/>
      </a:lt2>
      <a:accent1>
        <a:srgbClr val="000000"/>
      </a:accent1>
      <a:accent2>
        <a:srgbClr val="333399"/>
      </a:accent2>
      <a:accent3>
        <a:srgbClr val="B4AAAA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">
      <a:majorFont>
        <a:latin typeface="Georgia"/>
        <a:ea typeface="ヒラギノ明朝 Pro W3"/>
        <a:cs typeface="ヒラギノ明朝 Pro W3"/>
      </a:majorFont>
      <a:minorFont>
        <a:latin typeface="Georgia"/>
        <a:ea typeface="ヒラギノ明朝 Pro W3"/>
        <a:cs typeface="ヒラギノ明朝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Subtitle copy 1">
  <a:themeElements>
    <a:clrScheme name="">
      <a:dk1>
        <a:srgbClr val="000000"/>
      </a:dk1>
      <a:lt1>
        <a:srgbClr val="454741"/>
      </a:lt1>
      <a:dk2>
        <a:srgbClr val="000000"/>
      </a:dk2>
      <a:lt2>
        <a:srgbClr val="000000"/>
      </a:lt2>
      <a:accent1>
        <a:srgbClr val="000000"/>
      </a:accent1>
      <a:accent2>
        <a:srgbClr val="333399"/>
      </a:accent2>
      <a:accent3>
        <a:srgbClr val="B0B1B0"/>
      </a:accent3>
      <a:accent4>
        <a:srgbClr val="000000"/>
      </a:accent4>
      <a:accent5>
        <a:srgbClr val="A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&amp; Subtitle copy 1">
      <a:majorFont>
        <a:latin typeface="Georgia"/>
        <a:ea typeface="ヒラギノ明朝 Pro W3"/>
        <a:cs typeface="ヒラギノ明朝 Pro W3"/>
      </a:majorFont>
      <a:minorFont>
        <a:latin typeface="Georgia"/>
        <a:ea typeface="ヒラギノ明朝 Pro W3"/>
        <a:cs typeface="ヒラギノ明朝 Pro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 W3" charset="0"/>
            <a:cs typeface="ヒラギノ角ゴ Pro W3" charset="0"/>
            <a:sym typeface="Gill Sans" charset="0"/>
          </a:defRPr>
        </a:defPPr>
      </a:lstStyle>
    </a:lnDef>
  </a:objectDefaults>
  <a:extraClrSchemeLst>
    <a:extraClrScheme>
      <a:clrScheme name="Title &amp; Subtitle copy 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14867</TotalTime>
  <Pages>0</Pages>
  <Words>1062</Words>
  <Characters>0</Characters>
  <Application>Microsoft Office PowerPoint</Application>
  <PresentationFormat>Custom</PresentationFormat>
  <Lines>0</Lines>
  <Paragraphs>192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Georgia</vt:lpstr>
      <vt:lpstr>Gill Sans</vt:lpstr>
      <vt:lpstr>ヒラギノ明朝 Pro W3</vt:lpstr>
      <vt:lpstr>ヒラギノ角ゴ Pro W3</vt:lpstr>
      <vt:lpstr>Title &amp; Subtitle</vt:lpstr>
      <vt:lpstr>Title &amp; Subtitle copy 1</vt:lpstr>
      <vt:lpstr>Influenza Trends for Counties in the State of Montana</vt:lpstr>
      <vt:lpstr>Executive Summary</vt:lpstr>
      <vt:lpstr>Influenza (Flu) vs Cold</vt:lpstr>
      <vt:lpstr>Flu Seasonality</vt:lpstr>
      <vt:lpstr>Data Sources</vt:lpstr>
      <vt:lpstr>Data Staging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K-Nearest Neighbors Functions</vt:lpstr>
      <vt:lpstr>K-Nearest Neighbors Conventional</vt:lpstr>
      <vt:lpstr>K-Nearest Neighbors Exponential</vt:lpstr>
      <vt:lpstr>Holt-Winters</vt:lpstr>
      <vt:lpstr>ARIMA Model</vt:lpstr>
      <vt:lpstr>ARIMA Model</vt:lpstr>
      <vt:lpstr>PowerPoint Presentation</vt:lpstr>
      <vt:lpstr>Accuracy Assessment Methods</vt:lpstr>
      <vt:lpstr>Threshold of Accuracy – “Good” versus “Bad” model</vt:lpstr>
      <vt:lpstr>Influenza Counts by Montana Counties</vt:lpstr>
      <vt:lpstr>Exponential K-Nearest Neighbors</vt:lpstr>
      <vt:lpstr>Conventional K-Nearest Neighbors (K=3)</vt:lpstr>
      <vt:lpstr>Conventional K-Nearest Neighbors (K=7)</vt:lpstr>
      <vt:lpstr>Holt-Winters Forecasting (0.35, 0.05)</vt:lpstr>
      <vt:lpstr>Holt-Winters Forecasting (0.70, 0.05)</vt:lpstr>
      <vt:lpstr>Results</vt:lpstr>
      <vt:lpstr>Conclusion</vt:lpstr>
      <vt:lpstr>Future Work</vt:lpstr>
      <vt:lpstr>Questions?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Blake Sentman</dc:creator>
  <cp:keywords/>
  <dc:description/>
  <cp:lastModifiedBy>math</cp:lastModifiedBy>
  <cp:revision>135</cp:revision>
  <dcterms:modified xsi:type="dcterms:W3CDTF">2019-05-02T17:35:09Z</dcterms:modified>
</cp:coreProperties>
</file>